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4" r:id="rId3"/>
  </p:sldMasterIdLst>
  <p:handoutMasterIdLst>
    <p:handoutMasterId r:id="rId81"/>
  </p:handoutMasterIdLst>
  <p:sldIdLst>
    <p:sldId id="256" r:id="rId4"/>
    <p:sldId id="257" r:id="rId5"/>
    <p:sldId id="258" r:id="rId6"/>
    <p:sldId id="333" r:id="rId7"/>
    <p:sldId id="334" r:id="rId8"/>
    <p:sldId id="335" r:id="rId9"/>
    <p:sldId id="336" r:id="rId10"/>
    <p:sldId id="337" r:id="rId11"/>
    <p:sldId id="338" r:id="rId12"/>
    <p:sldId id="340" r:id="rId13"/>
    <p:sldId id="341" r:id="rId14"/>
    <p:sldId id="259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1" r:id="rId25"/>
    <p:sldId id="272" r:id="rId26"/>
    <p:sldId id="270" r:id="rId27"/>
    <p:sldId id="283" r:id="rId28"/>
    <p:sldId id="284" r:id="rId29"/>
    <p:sldId id="285" r:id="rId30"/>
    <p:sldId id="286" r:id="rId31"/>
    <p:sldId id="287" r:id="rId32"/>
    <p:sldId id="289" r:id="rId33"/>
    <p:sldId id="277" r:id="rId34"/>
    <p:sldId id="278" r:id="rId35"/>
    <p:sldId id="279" r:id="rId36"/>
    <p:sldId id="280" r:id="rId37"/>
    <p:sldId id="281" r:id="rId38"/>
    <p:sldId id="282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300" r:id="rId48"/>
    <p:sldId id="303" r:id="rId49"/>
    <p:sldId id="302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2" r:id="rId58"/>
    <p:sldId id="313" r:id="rId59"/>
    <p:sldId id="314" r:id="rId60"/>
    <p:sldId id="315" r:id="rId61"/>
    <p:sldId id="316" r:id="rId62"/>
    <p:sldId id="311" r:id="rId63"/>
    <p:sldId id="298" r:id="rId64"/>
    <p:sldId id="299" r:id="rId65"/>
    <p:sldId id="301" r:id="rId66"/>
    <p:sldId id="330" r:id="rId67"/>
    <p:sldId id="317" r:id="rId68"/>
    <p:sldId id="318" r:id="rId69"/>
    <p:sldId id="319" r:id="rId70"/>
    <p:sldId id="320" r:id="rId71"/>
    <p:sldId id="323" r:id="rId72"/>
    <p:sldId id="324" r:id="rId73"/>
    <p:sldId id="325" r:id="rId74"/>
    <p:sldId id="326" r:id="rId75"/>
    <p:sldId id="327" r:id="rId76"/>
    <p:sldId id="328" r:id="rId77"/>
    <p:sldId id="329" r:id="rId78"/>
    <p:sldId id="331" r:id="rId79"/>
    <p:sldId id="332" r:id="rId80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76" autoAdjust="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3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76" Type="http://schemas.openxmlformats.org/officeDocument/2006/relationships/slide" Target="slides/slide73.xml"/><Relationship Id="rId84" Type="http://schemas.openxmlformats.org/officeDocument/2006/relationships/theme" Target="theme/theme1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74" Type="http://schemas.openxmlformats.org/officeDocument/2006/relationships/slide" Target="slides/slide71.xml"/><Relationship Id="rId79" Type="http://schemas.openxmlformats.org/officeDocument/2006/relationships/slide" Target="slides/slide76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82" Type="http://schemas.openxmlformats.org/officeDocument/2006/relationships/presProps" Target="presProps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77" Type="http://schemas.openxmlformats.org/officeDocument/2006/relationships/slide" Target="slides/slide74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80" Type="http://schemas.openxmlformats.org/officeDocument/2006/relationships/slide" Target="slides/slide77.xml"/><Relationship Id="rId85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slide" Target="slides/slide72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slide" Target="slides/slide70.xml"/><Relationship Id="rId78" Type="http://schemas.openxmlformats.org/officeDocument/2006/relationships/slide" Target="slides/slide75.xml"/><Relationship Id="rId8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2007" cy="460770"/>
          </a:xfrm>
          <a:prstGeom prst="rect">
            <a:avLst/>
          </a:prstGeom>
        </p:spPr>
        <p:txBody>
          <a:bodyPr vert="horz" lIns="90480" tIns="45240" rIns="90480" bIns="4524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439" y="1"/>
            <a:ext cx="2972007" cy="460770"/>
          </a:xfrm>
          <a:prstGeom prst="rect">
            <a:avLst/>
          </a:prstGeom>
        </p:spPr>
        <p:txBody>
          <a:bodyPr vert="horz" lIns="90480" tIns="45240" rIns="90480" bIns="45240" rtlCol="0"/>
          <a:lstStyle>
            <a:lvl1pPr algn="r">
              <a:defRPr sz="1200"/>
            </a:lvl1pPr>
          </a:lstStyle>
          <a:p>
            <a:fld id="{27B36C98-01C9-41B3-8B59-E2A88FC0E6B4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210"/>
            <a:ext cx="2972007" cy="460770"/>
          </a:xfrm>
          <a:prstGeom prst="rect">
            <a:avLst/>
          </a:prstGeom>
        </p:spPr>
        <p:txBody>
          <a:bodyPr vert="horz" lIns="90480" tIns="45240" rIns="90480" bIns="4524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439" y="8737210"/>
            <a:ext cx="2972007" cy="460770"/>
          </a:xfrm>
          <a:prstGeom prst="rect">
            <a:avLst/>
          </a:prstGeom>
        </p:spPr>
        <p:txBody>
          <a:bodyPr vert="horz" lIns="90480" tIns="45240" rIns="90480" bIns="45240" rtlCol="0" anchor="b"/>
          <a:lstStyle>
            <a:lvl1pPr algn="r">
              <a:defRPr sz="1200"/>
            </a:lvl1pPr>
          </a:lstStyle>
          <a:p>
            <a:fld id="{99E8CB63-73BD-44BD-A1EE-47F6DE303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6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20E1C-8148-402A-96D6-5D1DDE5250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928B3B-AF51-43D7-BBD0-683E437140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2D56EB-2DD6-4F4E-9C82-B73BEAD514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42213E8-3B2B-41E2-93D3-1600AFD2F1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48E380A-D1C6-459F-82EC-9B8C542228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DDD1BE3-8061-4210-8105-16FD755B6D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CA0AE20-060D-41D6-B3EC-8CB96F495D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3555690-B34B-4991-B755-9477F56EE4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3D9961A-B992-43F3-AC85-5288AB3EDC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3B6375D-E9D8-4AFC-91DA-395787A98C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BCFD73C-72AF-47CC-A6B3-79C4821100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8E380A-D1C6-459F-82EC-9B8C542228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E01EB6A-A2D6-4254-AEBC-D04916807A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9928B3B-AF51-43D7-BBD0-683E437140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B2D56EB-2DD6-4F4E-9C82-B73BEAD514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42213E8-3B2B-41E2-93D3-1600AFD2F1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48E380A-D1C6-459F-82EC-9B8C542228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DDD1BE3-8061-4210-8105-16FD755B6D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CA0AE20-060D-41D6-B3EC-8CB96F495D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3555690-B34B-4991-B755-9477F56EE4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3D9961A-B992-43F3-AC85-5288AB3EDC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3B6375D-E9D8-4AFC-91DA-395787A98C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DD1BE3-8061-4210-8105-16FD755B6D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BCFD73C-72AF-47CC-A6B3-79C4821100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E01EB6A-A2D6-4254-AEBC-D04916807A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9928B3B-AF51-43D7-BBD0-683E437140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B2D56EB-2DD6-4F4E-9C82-B73BEAD514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42213E8-3B2B-41E2-93D3-1600AFD2F1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0AE20-060D-41D6-B3EC-8CB96F495D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55690-B34B-4991-B755-9477F56EE4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9961A-B992-43F3-AC85-5288AB3EDC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6375D-E9D8-4AFC-91DA-395787A98C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FD73C-72AF-47CC-A6B3-79C4821100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1EB6A-A2D6-4254-AEBC-D04916807A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F63A2BB-7D53-43B1-AB4E-CC16877864FE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44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eaLnBrk="1" fontAlgn="base">
              <a:spcBef>
                <a:spcPct val="20000"/>
              </a:spcBef>
              <a:spcAft>
                <a:spcPct val="0"/>
              </a:spcAft>
            </a:pPr>
            <a:r>
              <a:rPr lang="en-US" sz="3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A.) Response A</a:t>
            </a: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eaLnBrk="1" fontAlgn="base">
              <a:spcBef>
                <a:spcPct val="20000"/>
              </a:spcBef>
              <a:spcAft>
                <a:spcPct val="0"/>
              </a:spcAft>
            </a:pPr>
            <a:r>
              <a:rPr lang="en-US" sz="3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B.) Response B</a:t>
            </a: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eaLnBrk="1" fontAlgn="base">
              <a:spcBef>
                <a:spcPct val="20000"/>
              </a:spcBef>
              <a:spcAft>
                <a:spcPct val="0"/>
              </a:spcAft>
            </a:pPr>
            <a:r>
              <a:rPr lang="en-US" sz="3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C.) Response C</a:t>
            </a: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eaLnBrk="1" fontAlgn="base">
              <a:spcBef>
                <a:spcPct val="20000"/>
              </a:spcBef>
              <a:spcAft>
                <a:spcPct val="0"/>
              </a:spcAft>
            </a:pPr>
            <a:r>
              <a:rPr lang="en-US" sz="3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D.) Response D</a:t>
            </a: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eaLnBrk="1" fontAlgn="base">
              <a:spcBef>
                <a:spcPct val="20000"/>
              </a:spcBef>
              <a:spcAft>
                <a:spcPct val="0"/>
              </a:spcAft>
            </a:pPr>
            <a:r>
              <a:rPr lang="en-US" sz="3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E.) Response E</a:t>
            </a: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Microeconomics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Unit 3: Chapters 4-7</a:t>
            </a:r>
          </a:p>
        </p:txBody>
      </p:sp>
      <p:pic>
        <p:nvPicPr>
          <p:cNvPr id="2053" name="Picture 5" descr="chp_supply_demand"/>
          <p:cNvPicPr>
            <a:picLocks noChangeAspect="1" noChangeArrowheads="1"/>
          </p:cNvPicPr>
          <p:nvPr/>
        </p:nvPicPr>
        <p:blipFill>
          <a:blip r:embed="rId2" cstate="print">
            <a:lum bright="-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1371600"/>
            <a:ext cx="9144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600" b="1">
                <a:solidFill>
                  <a:schemeClr val="bg1"/>
                </a:solidFill>
              </a:rPr>
              <a:t>Microeconomics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0" y="350520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3600">
                <a:solidFill>
                  <a:schemeClr val="bg1"/>
                </a:solidFill>
              </a:rPr>
              <a:t>Unit 3: Chapters 4-7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76600" y="2133600"/>
            <a:ext cx="1752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19800" y="3276600"/>
            <a:ext cx="1828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352800" y="4724400"/>
            <a:ext cx="1828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HH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2000" y="3276600"/>
            <a:ext cx="1676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48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71800" y="2209800"/>
            <a:ext cx="2057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HH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867400" y="3276600"/>
            <a:ext cx="1828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124200" y="4876800"/>
            <a:ext cx="1905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3505200"/>
            <a:ext cx="16002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16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sz="4000"/>
              <a:t>Demand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6553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Demand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Desire, ability, and willingness to buy a product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 schedule showing how many units of a good or service consumers are willing to buy at a series of prices (NOT A SPECIFIC NUMBER)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altLang="en-US" sz="2400"/>
              <a:t>Quantity Demanded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/>
              <a:t>The amount of a good that buyers are willing and able to purchase at a given price. (SPECIFIC NUMBER)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Law of Demand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The law of demand states that, other things equal (</a:t>
            </a:r>
            <a:r>
              <a:rPr lang="en-US" altLang="en-US" sz="2000" i="1"/>
              <a:t>Ceteris Paribas</a:t>
            </a:r>
            <a:r>
              <a:rPr lang="en-US" altLang="en-US" sz="2000"/>
              <a:t>)</a:t>
            </a:r>
            <a:r>
              <a:rPr lang="en-US" altLang="en-US" sz="2000" i="1"/>
              <a:t>,</a:t>
            </a:r>
            <a:r>
              <a:rPr lang="en-US" altLang="en-US" sz="2000"/>
              <a:t> the quantity demanded of a good falls when the price of the good rises. They are inversely related.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In other words: Low price = High quantity                                                		         High price = Low quantity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Marginal Benefit VS Marginal Cost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Marginal Utility</a:t>
            </a:r>
          </a:p>
          <a:p>
            <a:pPr lvl="3">
              <a:lnSpc>
                <a:spcPct val="90000"/>
              </a:lnSpc>
            </a:pPr>
            <a:r>
              <a:rPr lang="en-US" altLang="en-US" sz="1600"/>
              <a:t>Extra satisfaction from acquiring one more unit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Diminishing Marginal Utility</a:t>
            </a:r>
          </a:p>
          <a:p>
            <a:pPr lvl="3">
              <a:lnSpc>
                <a:spcPct val="90000"/>
              </a:lnSpc>
            </a:pPr>
            <a:r>
              <a:rPr lang="en-US" altLang="en-US" sz="1600"/>
              <a:t>The more units of a certain economic product a person acquires, the less eager that person is to buy more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Demand Schedule</a:t>
            </a:r>
          </a:p>
        </p:txBody>
      </p:sp>
      <p:pic>
        <p:nvPicPr>
          <p:cNvPr id="7172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 b="1889"/>
          <a:stretch>
            <a:fillRect/>
          </a:stretch>
        </p:blipFill>
        <p:spPr>
          <a:xfrm>
            <a:off x="1447800" y="2332038"/>
            <a:ext cx="6302375" cy="4525962"/>
          </a:xfrm>
          <a:noFill/>
          <a:ln/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838200" y="1143000"/>
            <a:ext cx="746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838200" y="1447800"/>
            <a:ext cx="74676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 sz="2400"/>
              <a:t>Table that shows the relationship between the price of the good and the quantity demanded.</a:t>
            </a:r>
            <a:endParaRPr lang="en-US" sz="2400"/>
          </a:p>
          <a:p>
            <a:pPr>
              <a:spcBef>
                <a:spcPct val="50000"/>
              </a:spcBef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Demand Curve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Demand Curve </a:t>
            </a:r>
          </a:p>
          <a:p>
            <a:pPr lvl="1"/>
            <a:r>
              <a:rPr lang="en-US" altLang="en-US"/>
              <a:t>The demand</a:t>
            </a:r>
            <a:r>
              <a:rPr lang="en-US" altLang="en-US" sz="2400"/>
              <a:t> </a:t>
            </a:r>
            <a:r>
              <a:rPr lang="en-US" altLang="en-US"/>
              <a:t>curve is a graph of the relationship between the price of a good and the quantity demanded.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081338" y="1376363"/>
            <a:ext cx="4968875" cy="4191000"/>
          </a:xfrm>
          <a:prstGeom prst="rect">
            <a:avLst/>
          </a:prstGeom>
          <a:solidFill>
            <a:srgbClr val="EEF1F4"/>
          </a:solidFill>
          <a:ln w="128588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989263" y="1301750"/>
            <a:ext cx="4968875" cy="4192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3579813" y="5364163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3044825" y="1951038"/>
            <a:ext cx="3516313" cy="3522662"/>
          </a:xfrm>
          <a:prstGeom prst="line">
            <a:avLst/>
          </a:prstGeom>
          <a:noFill/>
          <a:ln w="55563">
            <a:solidFill>
              <a:srgbClr val="004C9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9225" name="Group 9"/>
          <p:cNvGrpSpPr>
            <a:grpSpLocks/>
          </p:cNvGrpSpPr>
          <p:nvPr/>
        </p:nvGrpSpPr>
        <p:grpSpPr bwMode="auto">
          <a:xfrm>
            <a:off x="3136900" y="2451100"/>
            <a:ext cx="517525" cy="2913063"/>
            <a:chOff x="1976" y="1544"/>
            <a:chExt cx="326" cy="1835"/>
          </a:xfrm>
        </p:grpSpPr>
        <p:sp>
          <p:nvSpPr>
            <p:cNvPr id="9226" name="Freeform 10"/>
            <p:cNvSpPr>
              <a:spLocks/>
            </p:cNvSpPr>
            <p:nvPr/>
          </p:nvSpPr>
          <p:spPr bwMode="auto">
            <a:xfrm>
              <a:off x="1976" y="1591"/>
              <a:ext cx="279" cy="17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9" y="0"/>
                </a:cxn>
                <a:cxn ang="0">
                  <a:pos x="279" y="1788"/>
                </a:cxn>
              </a:cxnLst>
              <a:rect l="0" t="0" r="r" b="b"/>
              <a:pathLst>
                <a:path w="279" h="1788">
                  <a:moveTo>
                    <a:pt x="0" y="0"/>
                  </a:moveTo>
                  <a:lnTo>
                    <a:pt x="279" y="0"/>
                  </a:lnTo>
                  <a:lnTo>
                    <a:pt x="279" y="1788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Oval 11"/>
            <p:cNvSpPr>
              <a:spLocks noChangeArrowheads="1"/>
            </p:cNvSpPr>
            <p:nvPr/>
          </p:nvSpPr>
          <p:spPr bwMode="auto">
            <a:xfrm>
              <a:off x="2232" y="1544"/>
              <a:ext cx="70" cy="8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28" name="Group 12"/>
          <p:cNvGrpSpPr>
            <a:grpSpLocks/>
          </p:cNvGrpSpPr>
          <p:nvPr/>
        </p:nvGrpSpPr>
        <p:grpSpPr bwMode="auto">
          <a:xfrm>
            <a:off x="3136900" y="3082925"/>
            <a:ext cx="1144588" cy="2281238"/>
            <a:chOff x="1976" y="1942"/>
            <a:chExt cx="721" cy="1437"/>
          </a:xfrm>
        </p:grpSpPr>
        <p:sp>
          <p:nvSpPr>
            <p:cNvPr id="9229" name="Oval 13"/>
            <p:cNvSpPr>
              <a:spLocks noChangeArrowheads="1"/>
            </p:cNvSpPr>
            <p:nvPr/>
          </p:nvSpPr>
          <p:spPr bwMode="auto">
            <a:xfrm>
              <a:off x="2627" y="1942"/>
              <a:ext cx="70" cy="81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Freeform 14"/>
            <p:cNvSpPr>
              <a:spLocks/>
            </p:cNvSpPr>
            <p:nvPr/>
          </p:nvSpPr>
          <p:spPr bwMode="auto">
            <a:xfrm>
              <a:off x="1976" y="1988"/>
              <a:ext cx="663" cy="13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63" y="0"/>
                </a:cxn>
                <a:cxn ang="0">
                  <a:pos x="663" y="1391"/>
                </a:cxn>
              </a:cxnLst>
              <a:rect l="0" t="0" r="r" b="b"/>
              <a:pathLst>
                <a:path w="663" h="1391">
                  <a:moveTo>
                    <a:pt x="0" y="0"/>
                  </a:moveTo>
                  <a:lnTo>
                    <a:pt x="663" y="0"/>
                  </a:lnTo>
                  <a:lnTo>
                    <a:pt x="663" y="1391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31" name="Group 15"/>
          <p:cNvGrpSpPr>
            <a:grpSpLocks/>
          </p:cNvGrpSpPr>
          <p:nvPr/>
        </p:nvGrpSpPr>
        <p:grpSpPr bwMode="auto">
          <a:xfrm>
            <a:off x="3136900" y="3657600"/>
            <a:ext cx="1717675" cy="1706563"/>
            <a:chOff x="1976" y="2304"/>
            <a:chExt cx="1082" cy="1075"/>
          </a:xfrm>
        </p:grpSpPr>
        <p:sp>
          <p:nvSpPr>
            <p:cNvPr id="9232" name="Oval 16"/>
            <p:cNvSpPr>
              <a:spLocks noChangeArrowheads="1"/>
            </p:cNvSpPr>
            <p:nvPr/>
          </p:nvSpPr>
          <p:spPr bwMode="auto">
            <a:xfrm>
              <a:off x="2988" y="2304"/>
              <a:ext cx="70" cy="8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Freeform 17"/>
            <p:cNvSpPr>
              <a:spLocks/>
            </p:cNvSpPr>
            <p:nvPr/>
          </p:nvSpPr>
          <p:spPr bwMode="auto">
            <a:xfrm>
              <a:off x="1976" y="2339"/>
              <a:ext cx="1035" cy="10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35" y="0"/>
                </a:cxn>
                <a:cxn ang="0">
                  <a:pos x="1035" y="1040"/>
                </a:cxn>
              </a:cxnLst>
              <a:rect l="0" t="0" r="r" b="b"/>
              <a:pathLst>
                <a:path w="1035" h="1040">
                  <a:moveTo>
                    <a:pt x="0" y="0"/>
                  </a:moveTo>
                  <a:lnTo>
                    <a:pt x="1035" y="0"/>
                  </a:lnTo>
                  <a:lnTo>
                    <a:pt x="1035" y="1040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34" name="Group 18"/>
          <p:cNvGrpSpPr>
            <a:grpSpLocks/>
          </p:cNvGrpSpPr>
          <p:nvPr/>
        </p:nvGrpSpPr>
        <p:grpSpPr bwMode="auto">
          <a:xfrm>
            <a:off x="3136900" y="4213225"/>
            <a:ext cx="2308225" cy="1150938"/>
            <a:chOff x="1976" y="2654"/>
            <a:chExt cx="1454" cy="725"/>
          </a:xfrm>
        </p:grpSpPr>
        <p:sp>
          <p:nvSpPr>
            <p:cNvPr id="9235" name="Oval 19"/>
            <p:cNvSpPr>
              <a:spLocks noChangeArrowheads="1"/>
            </p:cNvSpPr>
            <p:nvPr/>
          </p:nvSpPr>
          <p:spPr bwMode="auto">
            <a:xfrm>
              <a:off x="3349" y="2654"/>
              <a:ext cx="81" cy="8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Freeform 20"/>
            <p:cNvSpPr>
              <a:spLocks/>
            </p:cNvSpPr>
            <p:nvPr/>
          </p:nvSpPr>
          <p:spPr bwMode="auto">
            <a:xfrm>
              <a:off x="1976" y="2713"/>
              <a:ext cx="1419" cy="66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19" y="0"/>
                </a:cxn>
                <a:cxn ang="0">
                  <a:pos x="1419" y="666"/>
                </a:cxn>
              </a:cxnLst>
              <a:rect l="0" t="0" r="r" b="b"/>
              <a:pathLst>
                <a:path w="1419" h="666">
                  <a:moveTo>
                    <a:pt x="0" y="0"/>
                  </a:moveTo>
                  <a:lnTo>
                    <a:pt x="1419" y="0"/>
                  </a:lnTo>
                  <a:lnTo>
                    <a:pt x="1419" y="666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37" name="Group 21"/>
          <p:cNvGrpSpPr>
            <a:grpSpLocks/>
          </p:cNvGrpSpPr>
          <p:nvPr/>
        </p:nvGrpSpPr>
        <p:grpSpPr bwMode="auto">
          <a:xfrm>
            <a:off x="3136900" y="4862513"/>
            <a:ext cx="2936875" cy="501650"/>
            <a:chOff x="1976" y="3063"/>
            <a:chExt cx="1850" cy="316"/>
          </a:xfrm>
        </p:grpSpPr>
        <p:sp>
          <p:nvSpPr>
            <p:cNvPr id="9238" name="Freeform 22"/>
            <p:cNvSpPr>
              <a:spLocks/>
            </p:cNvSpPr>
            <p:nvPr/>
          </p:nvSpPr>
          <p:spPr bwMode="auto">
            <a:xfrm>
              <a:off x="1976" y="3110"/>
              <a:ext cx="1815" cy="2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15" y="0"/>
                </a:cxn>
                <a:cxn ang="0">
                  <a:pos x="1815" y="269"/>
                </a:cxn>
              </a:cxnLst>
              <a:rect l="0" t="0" r="r" b="b"/>
              <a:pathLst>
                <a:path w="1815" h="269">
                  <a:moveTo>
                    <a:pt x="0" y="0"/>
                  </a:moveTo>
                  <a:lnTo>
                    <a:pt x="1815" y="0"/>
                  </a:lnTo>
                  <a:lnTo>
                    <a:pt x="1815" y="269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Oval 23"/>
            <p:cNvSpPr>
              <a:spLocks noChangeArrowheads="1"/>
            </p:cNvSpPr>
            <p:nvPr/>
          </p:nvSpPr>
          <p:spPr bwMode="auto">
            <a:xfrm>
              <a:off x="3745" y="3063"/>
              <a:ext cx="81" cy="8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2163763" y="1230313"/>
            <a:ext cx="8318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</a:rPr>
              <a:t>Price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1387475" y="1476375"/>
            <a:ext cx="16335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</a:rPr>
              <a:t>Ice-Cream Cone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2909888" y="5497513"/>
            <a:ext cx="2032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243" name="Rectangle 27"/>
          <p:cNvSpPr>
            <a:spLocks noChangeArrowheads="1"/>
          </p:cNvSpPr>
          <p:nvPr/>
        </p:nvSpPr>
        <p:spPr bwMode="auto">
          <a:xfrm>
            <a:off x="2503488" y="2411413"/>
            <a:ext cx="4810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2.50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244" name="Rectangle 28"/>
          <p:cNvSpPr>
            <a:spLocks noChangeArrowheads="1"/>
          </p:cNvSpPr>
          <p:nvPr/>
        </p:nvSpPr>
        <p:spPr bwMode="auto">
          <a:xfrm>
            <a:off x="2503488" y="3027363"/>
            <a:ext cx="4810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2.00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2503488" y="3600450"/>
            <a:ext cx="48101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1.50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2503488" y="4197350"/>
            <a:ext cx="48101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1.00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2503488" y="4814888"/>
            <a:ext cx="4810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0.50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auto">
          <a:xfrm>
            <a:off x="3211513" y="5497513"/>
            <a:ext cx="2032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3513138" y="5497513"/>
            <a:ext cx="2032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2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250" name="Rectangle 34"/>
          <p:cNvSpPr>
            <a:spLocks noChangeArrowheads="1"/>
          </p:cNvSpPr>
          <p:nvPr/>
        </p:nvSpPr>
        <p:spPr bwMode="auto">
          <a:xfrm>
            <a:off x="3816350" y="5497513"/>
            <a:ext cx="2032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3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4117975" y="5497513"/>
            <a:ext cx="2032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4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252" name="Rectangle 36"/>
          <p:cNvSpPr>
            <a:spLocks noChangeArrowheads="1"/>
          </p:cNvSpPr>
          <p:nvPr/>
        </p:nvSpPr>
        <p:spPr bwMode="auto">
          <a:xfrm>
            <a:off x="4419600" y="5497513"/>
            <a:ext cx="2032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5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253" name="Rectangle 37"/>
          <p:cNvSpPr>
            <a:spLocks noChangeArrowheads="1"/>
          </p:cNvSpPr>
          <p:nvPr/>
        </p:nvSpPr>
        <p:spPr bwMode="auto">
          <a:xfrm>
            <a:off x="4727575" y="5497513"/>
            <a:ext cx="2032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6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254" name="Rectangle 38"/>
          <p:cNvSpPr>
            <a:spLocks noChangeArrowheads="1"/>
          </p:cNvSpPr>
          <p:nvPr/>
        </p:nvSpPr>
        <p:spPr bwMode="auto">
          <a:xfrm>
            <a:off x="5029200" y="5497513"/>
            <a:ext cx="2032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7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255" name="Rectangle 39"/>
          <p:cNvSpPr>
            <a:spLocks noChangeArrowheads="1"/>
          </p:cNvSpPr>
          <p:nvPr/>
        </p:nvSpPr>
        <p:spPr bwMode="auto">
          <a:xfrm>
            <a:off x="5332413" y="5497513"/>
            <a:ext cx="2032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8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256" name="Rectangle 40"/>
          <p:cNvSpPr>
            <a:spLocks noChangeArrowheads="1"/>
          </p:cNvSpPr>
          <p:nvPr/>
        </p:nvSpPr>
        <p:spPr bwMode="auto">
          <a:xfrm>
            <a:off x="5634038" y="5497513"/>
            <a:ext cx="2032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9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257" name="Rectangle 41"/>
          <p:cNvSpPr>
            <a:spLocks noChangeArrowheads="1"/>
          </p:cNvSpPr>
          <p:nvPr/>
        </p:nvSpPr>
        <p:spPr bwMode="auto">
          <a:xfrm>
            <a:off x="5880100" y="5497513"/>
            <a:ext cx="3143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10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258" name="Rectangle 42"/>
          <p:cNvSpPr>
            <a:spLocks noChangeArrowheads="1"/>
          </p:cNvSpPr>
          <p:nvPr/>
        </p:nvSpPr>
        <p:spPr bwMode="auto">
          <a:xfrm>
            <a:off x="6188075" y="5497513"/>
            <a:ext cx="3143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11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259" name="Rectangle 43"/>
          <p:cNvSpPr>
            <a:spLocks noChangeArrowheads="1"/>
          </p:cNvSpPr>
          <p:nvPr/>
        </p:nvSpPr>
        <p:spPr bwMode="auto">
          <a:xfrm>
            <a:off x="6927850" y="5492750"/>
            <a:ext cx="11652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</a:rPr>
              <a:t>Quantity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260" name="Rectangle 44"/>
          <p:cNvSpPr>
            <a:spLocks noChangeArrowheads="1"/>
          </p:cNvSpPr>
          <p:nvPr/>
        </p:nvSpPr>
        <p:spPr bwMode="auto">
          <a:xfrm>
            <a:off x="6361113" y="5740400"/>
            <a:ext cx="174466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</a:rPr>
              <a:t>Ice-Cream Cones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261" name="Rectangle 45"/>
          <p:cNvSpPr>
            <a:spLocks noChangeArrowheads="1"/>
          </p:cNvSpPr>
          <p:nvPr/>
        </p:nvSpPr>
        <p:spPr bwMode="auto">
          <a:xfrm>
            <a:off x="2398713" y="1789113"/>
            <a:ext cx="59213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$3.00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262" name="Rectangle 46"/>
          <p:cNvSpPr>
            <a:spLocks noChangeArrowheads="1"/>
          </p:cNvSpPr>
          <p:nvPr/>
        </p:nvSpPr>
        <p:spPr bwMode="auto">
          <a:xfrm>
            <a:off x="6489700" y="5497513"/>
            <a:ext cx="3143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12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9263" name="Group 47"/>
          <p:cNvGrpSpPr>
            <a:grpSpLocks/>
          </p:cNvGrpSpPr>
          <p:nvPr/>
        </p:nvGrpSpPr>
        <p:grpSpPr bwMode="auto">
          <a:xfrm>
            <a:off x="901700" y="2897188"/>
            <a:ext cx="1809750" cy="568325"/>
            <a:chOff x="568" y="1825"/>
            <a:chExt cx="1140" cy="358"/>
          </a:xfrm>
        </p:grpSpPr>
        <p:grpSp>
          <p:nvGrpSpPr>
            <p:cNvPr id="9264" name="Group 48"/>
            <p:cNvGrpSpPr>
              <a:grpSpLocks/>
            </p:cNvGrpSpPr>
            <p:nvPr/>
          </p:nvGrpSpPr>
          <p:grpSpPr bwMode="auto">
            <a:xfrm>
              <a:off x="568" y="1825"/>
              <a:ext cx="1140" cy="339"/>
              <a:chOff x="568" y="1825"/>
              <a:chExt cx="1140" cy="339"/>
            </a:xfrm>
          </p:grpSpPr>
          <p:sp>
            <p:nvSpPr>
              <p:cNvPr id="9265" name="Rectangle 49"/>
              <p:cNvSpPr>
                <a:spLocks noChangeArrowheads="1"/>
              </p:cNvSpPr>
              <p:nvPr/>
            </p:nvSpPr>
            <p:spPr bwMode="auto">
              <a:xfrm>
                <a:off x="568" y="1825"/>
                <a:ext cx="896" cy="339"/>
              </a:xfrm>
              <a:prstGeom prst="rect">
                <a:avLst/>
              </a:prstGeom>
              <a:solidFill>
                <a:srgbClr val="E1E5E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6" name="Line 50"/>
              <p:cNvSpPr>
                <a:spLocks noChangeShapeType="1"/>
              </p:cNvSpPr>
              <p:nvPr/>
            </p:nvSpPr>
            <p:spPr bwMode="auto">
              <a:xfrm flipH="1" flipV="1">
                <a:off x="1464" y="2023"/>
                <a:ext cx="244" cy="9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7" name="Rectangle 51"/>
              <p:cNvSpPr>
                <a:spLocks noChangeArrowheads="1"/>
              </p:cNvSpPr>
              <p:nvPr/>
            </p:nvSpPr>
            <p:spPr bwMode="auto">
              <a:xfrm>
                <a:off x="618" y="1833"/>
                <a:ext cx="826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srgbClr val="000000"/>
                    </a:solidFill>
                  </a:rPr>
                  <a:t>1. A decrease 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268" name="Rectangle 52"/>
              <p:cNvSpPr>
                <a:spLocks noChangeArrowheads="1"/>
              </p:cNvSpPr>
              <p:nvPr/>
            </p:nvSpPr>
            <p:spPr bwMode="auto">
              <a:xfrm>
                <a:off x="618" y="1988"/>
                <a:ext cx="412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srgbClr val="000000"/>
                    </a:solidFill>
                  </a:rPr>
                  <a:t>in price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sp>
          <p:nvSpPr>
            <p:cNvPr id="9269" name="Rectangle 53"/>
            <p:cNvSpPr>
              <a:spLocks noChangeArrowheads="1"/>
            </p:cNvSpPr>
            <p:nvPr/>
          </p:nvSpPr>
          <p:spPr bwMode="auto">
            <a:xfrm>
              <a:off x="1018" y="2008"/>
              <a:ext cx="198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 ...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9270" name="Group 54"/>
          <p:cNvGrpSpPr>
            <a:grpSpLocks/>
          </p:cNvGrpSpPr>
          <p:nvPr/>
        </p:nvGrpSpPr>
        <p:grpSpPr bwMode="auto">
          <a:xfrm>
            <a:off x="3763963" y="5789613"/>
            <a:ext cx="2257425" cy="704850"/>
            <a:chOff x="2371" y="3647"/>
            <a:chExt cx="1422" cy="444"/>
          </a:xfrm>
        </p:grpSpPr>
        <p:sp>
          <p:nvSpPr>
            <p:cNvPr id="9271" name="Line 55"/>
            <p:cNvSpPr>
              <a:spLocks noChangeShapeType="1"/>
            </p:cNvSpPr>
            <p:nvPr/>
          </p:nvSpPr>
          <p:spPr bwMode="auto">
            <a:xfrm flipV="1">
              <a:off x="2465" y="3647"/>
              <a:ext cx="302" cy="11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2" name="Rectangle 56"/>
            <p:cNvSpPr>
              <a:spLocks noChangeArrowheads="1"/>
            </p:cNvSpPr>
            <p:nvPr/>
          </p:nvSpPr>
          <p:spPr bwMode="auto">
            <a:xfrm>
              <a:off x="2371" y="3764"/>
              <a:ext cx="1397" cy="327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3" name="Rectangle 57"/>
            <p:cNvSpPr>
              <a:spLocks noChangeArrowheads="1"/>
            </p:cNvSpPr>
            <p:nvPr/>
          </p:nvSpPr>
          <p:spPr bwMode="auto">
            <a:xfrm>
              <a:off x="2408" y="3769"/>
              <a:ext cx="14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2. 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274" name="Rectangle 58"/>
            <p:cNvSpPr>
              <a:spLocks noChangeArrowheads="1"/>
            </p:cNvSpPr>
            <p:nvPr/>
          </p:nvSpPr>
          <p:spPr bwMode="auto">
            <a:xfrm>
              <a:off x="2548" y="3769"/>
              <a:ext cx="10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...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275" name="Rectangle 59"/>
            <p:cNvSpPr>
              <a:spLocks noChangeArrowheads="1"/>
            </p:cNvSpPr>
            <p:nvPr/>
          </p:nvSpPr>
          <p:spPr bwMode="auto">
            <a:xfrm>
              <a:off x="2726" y="3769"/>
              <a:ext cx="106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increases quantity 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276" name="Rectangle 60"/>
            <p:cNvSpPr>
              <a:spLocks noChangeArrowheads="1"/>
            </p:cNvSpPr>
            <p:nvPr/>
          </p:nvSpPr>
          <p:spPr bwMode="auto">
            <a:xfrm>
              <a:off x="2408" y="3924"/>
              <a:ext cx="1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of cones demanded.</a:t>
              </a:r>
              <a:endParaRPr lang="en-US" sz="2400">
                <a:latin typeface="Times New Roman" pitchFamily="18" charset="0"/>
              </a:endParaRPr>
            </a:p>
          </p:txBody>
        </p:sp>
      </p:grpSp>
      <p:pic>
        <p:nvPicPr>
          <p:cNvPr id="9277" name="Picture 61"/>
          <p:cNvPicPr>
            <a:picLocks noChangeAspect="1" noChangeArrowheads="1"/>
          </p:cNvPicPr>
          <p:nvPr/>
        </p:nvPicPr>
        <p:blipFill>
          <a:blip r:embed="rId2" cstate="print"/>
          <a:srcRect b="1889"/>
          <a:stretch>
            <a:fillRect/>
          </a:stretch>
        </p:blipFill>
        <p:spPr bwMode="auto">
          <a:xfrm>
            <a:off x="5562600" y="923925"/>
            <a:ext cx="3124200" cy="2200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9278" name="Line 62"/>
          <p:cNvSpPr>
            <a:spLocks noChangeShapeType="1"/>
          </p:cNvSpPr>
          <p:nvPr/>
        </p:nvSpPr>
        <p:spPr bwMode="auto">
          <a:xfrm>
            <a:off x="3006725" y="1301750"/>
            <a:ext cx="1588" cy="4192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9" name="Line 63"/>
          <p:cNvSpPr>
            <a:spLocks noChangeShapeType="1"/>
          </p:cNvSpPr>
          <p:nvPr/>
        </p:nvSpPr>
        <p:spPr bwMode="auto">
          <a:xfrm>
            <a:off x="3265488" y="5364163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0" name="Line 64"/>
          <p:cNvSpPr>
            <a:spLocks noChangeShapeType="1"/>
          </p:cNvSpPr>
          <p:nvPr/>
        </p:nvSpPr>
        <p:spPr bwMode="auto">
          <a:xfrm>
            <a:off x="3579813" y="5364163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1" name="Line 65"/>
          <p:cNvSpPr>
            <a:spLocks noChangeShapeType="1"/>
          </p:cNvSpPr>
          <p:nvPr/>
        </p:nvSpPr>
        <p:spPr bwMode="auto">
          <a:xfrm>
            <a:off x="3894138" y="5364163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2" name="Line 66"/>
          <p:cNvSpPr>
            <a:spLocks noChangeShapeType="1"/>
          </p:cNvSpPr>
          <p:nvPr/>
        </p:nvSpPr>
        <p:spPr bwMode="auto">
          <a:xfrm>
            <a:off x="4189413" y="5364163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3" name="Line 67"/>
          <p:cNvSpPr>
            <a:spLocks noChangeShapeType="1"/>
          </p:cNvSpPr>
          <p:nvPr/>
        </p:nvSpPr>
        <p:spPr bwMode="auto">
          <a:xfrm>
            <a:off x="4484688" y="5364163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4" name="Line 68"/>
          <p:cNvSpPr>
            <a:spLocks noChangeShapeType="1"/>
          </p:cNvSpPr>
          <p:nvPr/>
        </p:nvSpPr>
        <p:spPr bwMode="auto">
          <a:xfrm>
            <a:off x="4779963" y="5364163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5" name="Line 69"/>
          <p:cNvSpPr>
            <a:spLocks noChangeShapeType="1"/>
          </p:cNvSpPr>
          <p:nvPr/>
        </p:nvSpPr>
        <p:spPr bwMode="auto">
          <a:xfrm>
            <a:off x="5094288" y="5364163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6" name="Line 70"/>
          <p:cNvSpPr>
            <a:spLocks noChangeShapeType="1"/>
          </p:cNvSpPr>
          <p:nvPr/>
        </p:nvSpPr>
        <p:spPr bwMode="auto">
          <a:xfrm>
            <a:off x="5389563" y="5364163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7" name="Line 71"/>
          <p:cNvSpPr>
            <a:spLocks noChangeShapeType="1"/>
          </p:cNvSpPr>
          <p:nvPr/>
        </p:nvSpPr>
        <p:spPr bwMode="auto">
          <a:xfrm>
            <a:off x="5703888" y="5364163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8" name="Line 72"/>
          <p:cNvSpPr>
            <a:spLocks noChangeShapeType="1"/>
          </p:cNvSpPr>
          <p:nvPr/>
        </p:nvSpPr>
        <p:spPr bwMode="auto">
          <a:xfrm>
            <a:off x="5999163" y="5364163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9" name="Line 73"/>
          <p:cNvSpPr>
            <a:spLocks noChangeShapeType="1"/>
          </p:cNvSpPr>
          <p:nvPr/>
        </p:nvSpPr>
        <p:spPr bwMode="auto">
          <a:xfrm>
            <a:off x="6276975" y="5364163"/>
            <a:ext cx="1588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90" name="Line 74"/>
          <p:cNvSpPr>
            <a:spLocks noChangeShapeType="1"/>
          </p:cNvSpPr>
          <p:nvPr/>
        </p:nvSpPr>
        <p:spPr bwMode="auto">
          <a:xfrm>
            <a:off x="2989263" y="5475288"/>
            <a:ext cx="4968875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00" name="Line 84"/>
          <p:cNvSpPr>
            <a:spLocks noChangeShapeType="1"/>
          </p:cNvSpPr>
          <p:nvPr/>
        </p:nvSpPr>
        <p:spPr bwMode="auto">
          <a:xfrm>
            <a:off x="2989263" y="2525713"/>
            <a:ext cx="147637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01" name="Line 85"/>
          <p:cNvSpPr>
            <a:spLocks noChangeShapeType="1"/>
          </p:cNvSpPr>
          <p:nvPr/>
        </p:nvSpPr>
        <p:spPr bwMode="auto">
          <a:xfrm>
            <a:off x="2989263" y="3157538"/>
            <a:ext cx="147637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02" name="Line 86"/>
          <p:cNvSpPr>
            <a:spLocks noChangeShapeType="1"/>
          </p:cNvSpPr>
          <p:nvPr/>
        </p:nvSpPr>
        <p:spPr bwMode="auto">
          <a:xfrm>
            <a:off x="2989263" y="3713163"/>
            <a:ext cx="147637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03" name="Line 87"/>
          <p:cNvSpPr>
            <a:spLocks noChangeShapeType="1"/>
          </p:cNvSpPr>
          <p:nvPr/>
        </p:nvSpPr>
        <p:spPr bwMode="auto">
          <a:xfrm>
            <a:off x="2989263" y="4306888"/>
            <a:ext cx="147637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04" name="Line 88"/>
          <p:cNvSpPr>
            <a:spLocks noChangeShapeType="1"/>
          </p:cNvSpPr>
          <p:nvPr/>
        </p:nvSpPr>
        <p:spPr bwMode="auto">
          <a:xfrm>
            <a:off x="2989263" y="4937125"/>
            <a:ext cx="147637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05" name="Line 89"/>
          <p:cNvSpPr>
            <a:spLocks noChangeShapeType="1"/>
          </p:cNvSpPr>
          <p:nvPr/>
        </p:nvSpPr>
        <p:spPr bwMode="auto">
          <a:xfrm flipH="1">
            <a:off x="2989263" y="1912938"/>
            <a:ext cx="147637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06" name="Oval 90"/>
          <p:cNvSpPr>
            <a:spLocks noChangeArrowheads="1"/>
          </p:cNvSpPr>
          <p:nvPr/>
        </p:nvSpPr>
        <p:spPr bwMode="auto">
          <a:xfrm>
            <a:off x="2951163" y="1857375"/>
            <a:ext cx="130175" cy="130175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07" name="Oval 91"/>
          <p:cNvSpPr>
            <a:spLocks noChangeArrowheads="1"/>
          </p:cNvSpPr>
          <p:nvPr/>
        </p:nvSpPr>
        <p:spPr bwMode="auto">
          <a:xfrm>
            <a:off x="6499225" y="5381625"/>
            <a:ext cx="128588" cy="130175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08" name="Text Box 92"/>
          <p:cNvSpPr txBox="1">
            <a:spLocks noChangeArrowheads="1"/>
          </p:cNvSpPr>
          <p:nvPr/>
        </p:nvSpPr>
        <p:spPr bwMode="auto">
          <a:xfrm>
            <a:off x="1066800" y="228600"/>
            <a:ext cx="7467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Demand Curve for Ice Cream Cones</a:t>
            </a:r>
          </a:p>
        </p:txBody>
      </p:sp>
      <p:sp>
        <p:nvSpPr>
          <p:cNvPr id="9311" name="Text Box 95"/>
          <p:cNvSpPr txBox="1">
            <a:spLocks noChangeArrowheads="1"/>
          </p:cNvSpPr>
          <p:nvPr/>
        </p:nvSpPr>
        <p:spPr bwMode="auto">
          <a:xfrm>
            <a:off x="0" y="3962400"/>
            <a:ext cx="2362200" cy="15589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The demand curve slopes downwards from left to right (a negative slope), indicating the Law of Demand.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9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animBg="1"/>
      <p:bldP spid="9306" grpId="0" animBg="1"/>
      <p:bldP spid="9307" grpId="0" animBg="1"/>
      <p:bldP spid="9311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Shifts and Changes in Demand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What could cause a change in the amount of a product that people buy?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Price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Change in income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Change in tastes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Change in related products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Substitutes </a:t>
            </a:r>
          </a:p>
          <a:p>
            <a:pPr lvl="3">
              <a:lnSpc>
                <a:spcPct val="90000"/>
              </a:lnSpc>
            </a:pPr>
            <a:r>
              <a:rPr lang="en-US" sz="1600"/>
              <a:t>Products that can bought in place of each other</a:t>
            </a:r>
          </a:p>
          <a:p>
            <a:pPr lvl="3">
              <a:lnSpc>
                <a:spcPct val="90000"/>
              </a:lnSpc>
            </a:pPr>
            <a:r>
              <a:rPr lang="en-US" sz="1600"/>
              <a:t>Changes in the price of a substitute can change the demand of the related product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Complements</a:t>
            </a:r>
          </a:p>
          <a:p>
            <a:pPr lvl="3">
              <a:lnSpc>
                <a:spcPct val="90000"/>
              </a:lnSpc>
            </a:pPr>
            <a:r>
              <a:rPr lang="en-US" sz="1600"/>
              <a:t>Products that are bought to work together</a:t>
            </a:r>
          </a:p>
          <a:p>
            <a:pPr lvl="4">
              <a:lnSpc>
                <a:spcPct val="90000"/>
              </a:lnSpc>
            </a:pPr>
            <a:r>
              <a:rPr lang="en-US" sz="1600"/>
              <a:t>Ex. hot dogs and hot dog buns, film and cameras</a:t>
            </a:r>
          </a:p>
          <a:p>
            <a:pPr lvl="3">
              <a:lnSpc>
                <a:spcPct val="90000"/>
              </a:lnSpc>
            </a:pPr>
            <a:r>
              <a:rPr lang="en-US" sz="1600"/>
              <a:t>Changes in the price of a complement can change the demand of the related product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Change in expectations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Change in number of consumers in the market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/>
          <a:lstStyle/>
          <a:p>
            <a:r>
              <a:rPr lang="en-US" sz="4000"/>
              <a:t>Shifts and Changes in Demand cont.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Changes in Quantity Demanded (Qd)</a:t>
            </a:r>
          </a:p>
          <a:p>
            <a:pPr lvl="1"/>
            <a:r>
              <a:rPr lang="en-US"/>
              <a:t>If there is a change in </a:t>
            </a:r>
            <a:r>
              <a:rPr lang="en-US" u="sng"/>
              <a:t>PRICE</a:t>
            </a:r>
            <a:r>
              <a:rPr lang="en-US"/>
              <a:t> for the product, then there is a change in the </a:t>
            </a:r>
            <a:r>
              <a:rPr lang="en-US" u="sng"/>
              <a:t>QUANTITY DEMANDED (Qd)</a:t>
            </a:r>
            <a:r>
              <a:rPr lang="en-US"/>
              <a:t> for that product. </a:t>
            </a:r>
          </a:p>
          <a:p>
            <a:pPr lvl="1"/>
            <a:r>
              <a:rPr lang="en-US"/>
              <a:t>This a movement </a:t>
            </a:r>
            <a:r>
              <a:rPr lang="en-US" u="sng"/>
              <a:t>ALONG</a:t>
            </a:r>
            <a:r>
              <a:rPr lang="en-US"/>
              <a:t> the demand curve. </a:t>
            </a:r>
            <a:endParaRPr lang="en-US" u="sn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1600200" y="1828800"/>
            <a:ext cx="0" cy="434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1600200" y="6172200"/>
            <a:ext cx="563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1981200" y="1828800"/>
            <a:ext cx="4648200" cy="3962400"/>
          </a:xfrm>
          <a:prstGeom prst="line">
            <a:avLst/>
          </a:prstGeom>
          <a:noFill/>
          <a:ln w="57150">
            <a:solidFill>
              <a:srgbClr val="423A6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295400" y="6019800"/>
            <a:ext cx="762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0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629400" y="5486400"/>
            <a:ext cx="7620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3200" b="1">
                <a:solidFill>
                  <a:srgbClr val="000099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81000" y="1447800"/>
            <a:ext cx="1676400" cy="8255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1600" b="1">
                <a:solidFill>
                  <a:srgbClr val="0000CC"/>
                </a:solidFill>
                <a:latin typeface="Tahoma" charset="0"/>
              </a:rPr>
              <a:t>Price of Ice-Cream </a:t>
            </a:r>
            <a:br>
              <a:rPr lang="en-US" altLang="en-US" sz="1600" b="1">
                <a:solidFill>
                  <a:srgbClr val="0000CC"/>
                </a:solidFill>
                <a:latin typeface="Tahoma" charset="0"/>
              </a:rPr>
            </a:br>
            <a:r>
              <a:rPr lang="en-US" altLang="en-US" sz="1600" b="1">
                <a:solidFill>
                  <a:srgbClr val="0000CC"/>
                </a:solidFill>
                <a:latin typeface="Tahoma" charset="0"/>
              </a:rPr>
              <a:t>Cones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334000" y="6216650"/>
            <a:ext cx="35052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altLang="en-US" sz="1600" b="1">
                <a:solidFill>
                  <a:srgbClr val="0000CC"/>
                </a:solidFill>
                <a:latin typeface="Tahoma" charset="0"/>
              </a:rPr>
              <a:t>Quantity of Ice-Cream Cones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4876800" y="1600200"/>
            <a:ext cx="3886200" cy="2227263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>
                <a:solidFill>
                  <a:srgbClr val="494076"/>
                </a:solidFill>
              </a:rPr>
              <a:t>A tax is levied that raises the price of ice-cream cones results in a movement </a:t>
            </a:r>
            <a:r>
              <a:rPr lang="en-US" altLang="en-US" sz="2800" u="sng">
                <a:solidFill>
                  <a:srgbClr val="494076"/>
                </a:solidFill>
              </a:rPr>
              <a:t>ALONG</a:t>
            </a:r>
            <a:r>
              <a:rPr lang="en-US" altLang="en-US" sz="2800">
                <a:solidFill>
                  <a:srgbClr val="494076"/>
                </a:solidFill>
              </a:rPr>
              <a:t> the demand curve.</a:t>
            </a:r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1600200" y="29718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>
            <a:off x="1600200" y="4724400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5562600" y="4343400"/>
            <a:ext cx="304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latin typeface="Tahoma" charset="0"/>
              </a:rPr>
              <a:t>A</a:t>
            </a:r>
          </a:p>
        </p:txBody>
      </p:sp>
      <p:grpSp>
        <p:nvGrpSpPr>
          <p:cNvPr id="12303" name="Group 15"/>
          <p:cNvGrpSpPr>
            <a:grpSpLocks/>
          </p:cNvGrpSpPr>
          <p:nvPr/>
        </p:nvGrpSpPr>
        <p:grpSpPr bwMode="auto">
          <a:xfrm>
            <a:off x="3200400" y="2438400"/>
            <a:ext cx="609600" cy="609600"/>
            <a:chOff x="2016" y="1536"/>
            <a:chExt cx="384" cy="384"/>
          </a:xfrm>
        </p:grpSpPr>
        <p:sp>
          <p:nvSpPr>
            <p:cNvPr id="12304" name="Oval 16"/>
            <p:cNvSpPr>
              <a:spLocks noChangeArrowheads="1"/>
            </p:cNvSpPr>
            <p:nvPr/>
          </p:nvSpPr>
          <p:spPr bwMode="auto">
            <a:xfrm>
              <a:off x="2016" y="1824"/>
              <a:ext cx="96" cy="96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5" name="Text Box 17"/>
            <p:cNvSpPr txBox="1">
              <a:spLocks noChangeArrowheads="1"/>
            </p:cNvSpPr>
            <p:nvPr/>
          </p:nvSpPr>
          <p:spPr bwMode="auto">
            <a:xfrm>
              <a:off x="2064" y="1536"/>
              <a:ext cx="336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400" b="1">
                  <a:latin typeface="Tahoma" charset="0"/>
                </a:rPr>
                <a:t>B</a:t>
              </a:r>
            </a:p>
          </p:txBody>
        </p:sp>
      </p:grpSp>
      <p:sp>
        <p:nvSpPr>
          <p:cNvPr id="12306" name="Line 18"/>
          <p:cNvSpPr>
            <a:spLocks noChangeShapeType="1"/>
          </p:cNvSpPr>
          <p:nvPr/>
        </p:nvSpPr>
        <p:spPr bwMode="auto">
          <a:xfrm flipH="1" flipV="1">
            <a:off x="3581400" y="2895600"/>
            <a:ext cx="1905000" cy="1600200"/>
          </a:xfrm>
          <a:prstGeom prst="line">
            <a:avLst/>
          </a:prstGeom>
          <a:noFill/>
          <a:ln w="57150">
            <a:solidFill>
              <a:srgbClr val="FC0128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5257800" y="6096000"/>
            <a:ext cx="685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latin typeface="Tahoma" charset="0"/>
              </a:rPr>
              <a:t>8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838200" y="4495800"/>
            <a:ext cx="914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1.00</a:t>
            </a:r>
          </a:p>
        </p:txBody>
      </p:sp>
      <p:grpSp>
        <p:nvGrpSpPr>
          <p:cNvPr id="12309" name="Group 21"/>
          <p:cNvGrpSpPr>
            <a:grpSpLocks/>
          </p:cNvGrpSpPr>
          <p:nvPr/>
        </p:nvGrpSpPr>
        <p:grpSpPr bwMode="auto">
          <a:xfrm>
            <a:off x="685800" y="2743200"/>
            <a:ext cx="914400" cy="1828800"/>
            <a:chOff x="432" y="1728"/>
            <a:chExt cx="576" cy="1152"/>
          </a:xfrm>
        </p:grpSpPr>
        <p:sp>
          <p:nvSpPr>
            <p:cNvPr id="12310" name="Text Box 22"/>
            <p:cNvSpPr txBox="1">
              <a:spLocks noChangeArrowheads="1"/>
            </p:cNvSpPr>
            <p:nvPr/>
          </p:nvSpPr>
          <p:spPr bwMode="auto">
            <a:xfrm>
              <a:off x="432" y="1728"/>
              <a:ext cx="57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000" b="1">
                  <a:latin typeface="Tahoma" charset="0"/>
                </a:rPr>
                <a:t>$2.00</a:t>
              </a:r>
            </a:p>
          </p:txBody>
        </p:sp>
        <p:sp>
          <p:nvSpPr>
            <p:cNvPr id="12311" name="Line 23"/>
            <p:cNvSpPr>
              <a:spLocks noChangeShapeType="1"/>
            </p:cNvSpPr>
            <p:nvPr/>
          </p:nvSpPr>
          <p:spPr bwMode="auto">
            <a:xfrm flipV="1">
              <a:off x="816" y="1968"/>
              <a:ext cx="0" cy="912"/>
            </a:xfrm>
            <a:prstGeom prst="line">
              <a:avLst/>
            </a:prstGeom>
            <a:noFill/>
            <a:ln w="57150">
              <a:solidFill>
                <a:srgbClr val="FC0128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312" name="Group 24"/>
          <p:cNvGrpSpPr>
            <a:grpSpLocks/>
          </p:cNvGrpSpPr>
          <p:nvPr/>
        </p:nvGrpSpPr>
        <p:grpSpPr bwMode="auto">
          <a:xfrm>
            <a:off x="2971800" y="6096000"/>
            <a:ext cx="2133600" cy="457200"/>
            <a:chOff x="1872" y="3840"/>
            <a:chExt cx="1344" cy="288"/>
          </a:xfrm>
        </p:grpSpPr>
        <p:sp>
          <p:nvSpPr>
            <p:cNvPr id="12313" name="Text Box 25"/>
            <p:cNvSpPr txBox="1">
              <a:spLocks noChangeArrowheads="1"/>
            </p:cNvSpPr>
            <p:nvPr/>
          </p:nvSpPr>
          <p:spPr bwMode="auto">
            <a:xfrm>
              <a:off x="1872" y="3840"/>
              <a:ext cx="432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400" b="1">
                  <a:latin typeface="Tahoma" charset="0"/>
                </a:rPr>
                <a:t>4</a:t>
              </a:r>
            </a:p>
          </p:txBody>
        </p:sp>
        <p:sp>
          <p:nvSpPr>
            <p:cNvPr id="12314" name="Line 26"/>
            <p:cNvSpPr>
              <a:spLocks noChangeShapeType="1"/>
            </p:cNvSpPr>
            <p:nvPr/>
          </p:nvSpPr>
          <p:spPr bwMode="auto">
            <a:xfrm flipH="1">
              <a:off x="2208" y="3984"/>
              <a:ext cx="1008" cy="0"/>
            </a:xfrm>
            <a:prstGeom prst="line">
              <a:avLst/>
            </a:prstGeom>
            <a:noFill/>
            <a:ln w="57150">
              <a:solidFill>
                <a:srgbClr val="FC0128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15" name="Rectangle 27"/>
          <p:cNvSpPr>
            <a:spLocks noChangeArrowheads="1"/>
          </p:cNvSpPr>
          <p:nvPr/>
        </p:nvSpPr>
        <p:spPr bwMode="auto">
          <a:xfrm>
            <a:off x="457200" y="152400"/>
            <a:ext cx="8382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sz="4400">
                <a:solidFill>
                  <a:schemeClr val="tx2"/>
                </a:solidFill>
              </a:rPr>
              <a:t>Changes in Quantity Demanded</a:t>
            </a:r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>
            <a:off x="3276600" y="2971800"/>
            <a:ext cx="0" cy="3200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>
            <a:off x="5410200" y="4724400"/>
            <a:ext cx="0" cy="1447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8" name="Oval 30"/>
          <p:cNvSpPr>
            <a:spLocks noChangeArrowheads="1"/>
          </p:cNvSpPr>
          <p:nvPr/>
        </p:nvSpPr>
        <p:spPr bwMode="auto">
          <a:xfrm>
            <a:off x="5334000" y="4648200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9" grpId="0" animBg="1" autoUpdateAnimBg="0"/>
      <p:bldP spid="12300" grpId="0" animBg="1"/>
      <p:bldP spid="12306" grpId="0" animBg="1"/>
      <p:bldP spid="123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/>
              <a:t>Shifts and Changes in Demand cont.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sz="2800"/>
              <a:t>Change in Demand</a:t>
            </a:r>
          </a:p>
          <a:p>
            <a:pPr lvl="1"/>
            <a:r>
              <a:rPr lang="en-US" sz="2400">
                <a:solidFill>
                  <a:srgbClr val="009900"/>
                </a:solidFill>
              </a:rPr>
              <a:t>Change in Demand Handout</a:t>
            </a:r>
          </a:p>
          <a:p>
            <a:pPr lvl="1"/>
            <a:r>
              <a:rPr lang="en-US" sz="2400"/>
              <a:t>If anything else changes, then there will be a change in </a:t>
            </a:r>
            <a:r>
              <a:rPr lang="en-US" sz="2400" u="sng"/>
              <a:t>DEMAND</a:t>
            </a:r>
            <a:r>
              <a:rPr lang="en-US" sz="2400"/>
              <a:t>.</a:t>
            </a:r>
          </a:p>
          <a:p>
            <a:pPr lvl="2"/>
            <a:r>
              <a:rPr lang="en-US" sz="2000"/>
              <a:t>Change in income</a:t>
            </a:r>
          </a:p>
          <a:p>
            <a:pPr lvl="2"/>
            <a:r>
              <a:rPr lang="en-US" sz="2000"/>
              <a:t>Change in tastes</a:t>
            </a:r>
          </a:p>
          <a:p>
            <a:pPr lvl="2"/>
            <a:r>
              <a:rPr lang="en-US" sz="2000"/>
              <a:t>Change in related products</a:t>
            </a:r>
          </a:p>
          <a:p>
            <a:pPr lvl="2"/>
            <a:r>
              <a:rPr lang="en-US" sz="2000"/>
              <a:t>Change in expectations</a:t>
            </a:r>
          </a:p>
          <a:p>
            <a:pPr lvl="2"/>
            <a:r>
              <a:rPr lang="en-US" sz="2000"/>
              <a:t>Change in number of consumers</a:t>
            </a:r>
          </a:p>
          <a:p>
            <a:pPr lvl="1"/>
            <a:r>
              <a:rPr lang="en-US" altLang="en-US" sz="2400"/>
              <a:t>This results in a shift in the demand curve, either to the left or right.</a:t>
            </a:r>
          </a:p>
          <a:p>
            <a:pPr lvl="1"/>
            <a:r>
              <a:rPr lang="en-US" altLang="en-US" sz="2400"/>
              <a:t>Causes a change that alters the quantity demanded at every price.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Essential Questions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dirty="0"/>
              <a:t>1) </a:t>
            </a:r>
            <a:r>
              <a:rPr lang="en-US" dirty="0" smtClean="0"/>
              <a:t>How are households, businesses and government interrelated through markets and the flow of money?</a:t>
            </a:r>
          </a:p>
          <a:p>
            <a:pPr marL="609600" indent="-609600"/>
            <a:r>
              <a:rPr lang="en-US" dirty="0" smtClean="0"/>
              <a:t>2)What </a:t>
            </a:r>
            <a:r>
              <a:rPr lang="en-US" dirty="0"/>
              <a:t>forces lead to changes in supply and demand?</a:t>
            </a:r>
          </a:p>
          <a:p>
            <a:pPr marL="609600" indent="-609600"/>
            <a:r>
              <a:rPr lang="en-US" dirty="0"/>
              <a:t>3</a:t>
            </a:r>
            <a:r>
              <a:rPr lang="en-US" dirty="0" smtClean="0"/>
              <a:t>) </a:t>
            </a:r>
            <a:r>
              <a:rPr lang="en-US" dirty="0"/>
              <a:t>How are prices established in a perfectly competitive market?</a:t>
            </a:r>
          </a:p>
          <a:p>
            <a:pPr marL="609600" indent="-609600"/>
            <a:r>
              <a:rPr lang="en-US" dirty="0"/>
              <a:t>4</a:t>
            </a:r>
            <a:r>
              <a:rPr lang="en-US" dirty="0" smtClean="0"/>
              <a:t>) </a:t>
            </a:r>
            <a:r>
              <a:rPr lang="en-US" dirty="0"/>
              <a:t>What factors affect the level of competition in various U.S. industries?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Freeform 4"/>
          <p:cNvSpPr>
            <a:spLocks/>
          </p:cNvSpPr>
          <p:nvPr/>
        </p:nvSpPr>
        <p:spPr bwMode="auto">
          <a:xfrm>
            <a:off x="1347788" y="1182688"/>
            <a:ext cx="7042150" cy="48180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035"/>
              </a:cxn>
              <a:cxn ang="0">
                <a:pos x="4436" y="3035"/>
              </a:cxn>
            </a:cxnLst>
            <a:rect l="0" t="0" r="r" b="b"/>
            <a:pathLst>
              <a:path w="4436" h="3035">
                <a:moveTo>
                  <a:pt x="0" y="0"/>
                </a:moveTo>
                <a:lnTo>
                  <a:pt x="0" y="3035"/>
                </a:lnTo>
                <a:lnTo>
                  <a:pt x="4436" y="3035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H="1" flipV="1">
            <a:off x="3079750" y="1912938"/>
            <a:ext cx="3281363" cy="3149600"/>
          </a:xfrm>
          <a:prstGeom prst="line">
            <a:avLst/>
          </a:prstGeom>
          <a:noFill/>
          <a:ln w="61913">
            <a:solidFill>
              <a:srgbClr val="004C9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H="1" flipV="1">
            <a:off x="4648200" y="1390650"/>
            <a:ext cx="3281363" cy="3149600"/>
          </a:xfrm>
          <a:prstGeom prst="line">
            <a:avLst/>
          </a:prstGeom>
          <a:noFill/>
          <a:ln w="61913">
            <a:solidFill>
              <a:srgbClr val="5F161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H="1" flipV="1">
            <a:off x="1492250" y="2433638"/>
            <a:ext cx="3302000" cy="3170237"/>
          </a:xfrm>
          <a:prstGeom prst="line">
            <a:avLst/>
          </a:prstGeom>
          <a:noFill/>
          <a:ln w="61913">
            <a:solidFill>
              <a:srgbClr val="65182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4146550" y="2871788"/>
            <a:ext cx="1858963" cy="1587"/>
          </a:xfrm>
          <a:prstGeom prst="line">
            <a:avLst/>
          </a:prstGeom>
          <a:noFill/>
          <a:ln w="20701">
            <a:solidFill>
              <a:srgbClr val="00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rot="-10800000">
            <a:off x="3225800" y="3935413"/>
            <a:ext cx="1860550" cy="1587"/>
          </a:xfrm>
          <a:prstGeom prst="line">
            <a:avLst/>
          </a:prstGeom>
          <a:noFill/>
          <a:ln w="20701">
            <a:solidFill>
              <a:srgbClr val="00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28625" y="1157288"/>
            <a:ext cx="9429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b="1">
                <a:solidFill>
                  <a:srgbClr val="000000"/>
                </a:solidFill>
              </a:rPr>
              <a:t>Price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163513" y="1436688"/>
            <a:ext cx="1214437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b="1">
                <a:solidFill>
                  <a:srgbClr val="000000"/>
                </a:solidFill>
              </a:rPr>
              <a:t>Ice-Cream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687388" y="1716088"/>
            <a:ext cx="684212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b="1">
                <a:solidFill>
                  <a:srgbClr val="000000"/>
                </a:solidFill>
              </a:rPr>
              <a:t>Cone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7215188" y="6102350"/>
            <a:ext cx="1319212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b="1">
                <a:solidFill>
                  <a:srgbClr val="000000"/>
                </a:solidFill>
              </a:rPr>
              <a:t>Quantity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572250" y="6381750"/>
            <a:ext cx="1976438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b="1">
                <a:solidFill>
                  <a:srgbClr val="000000"/>
                </a:solidFill>
              </a:rPr>
              <a:t>Ice-Cream Cones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14351" name="Group 15"/>
          <p:cNvGrpSpPr>
            <a:grpSpLocks/>
          </p:cNvGrpSpPr>
          <p:nvPr/>
        </p:nvGrpSpPr>
        <p:grpSpPr bwMode="auto">
          <a:xfrm>
            <a:off x="4224338" y="2225675"/>
            <a:ext cx="1190625" cy="604838"/>
            <a:chOff x="2717" y="1402"/>
            <a:chExt cx="750" cy="381"/>
          </a:xfrm>
        </p:grpSpPr>
        <p:sp>
          <p:nvSpPr>
            <p:cNvPr id="14352" name="Rectangle 16"/>
            <p:cNvSpPr>
              <a:spLocks noChangeArrowheads="1"/>
            </p:cNvSpPr>
            <p:nvPr/>
          </p:nvSpPr>
          <p:spPr bwMode="auto">
            <a:xfrm>
              <a:off x="2717" y="1402"/>
              <a:ext cx="750" cy="381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Rectangle 17"/>
            <p:cNvSpPr>
              <a:spLocks noChangeArrowheads="1"/>
            </p:cNvSpPr>
            <p:nvPr/>
          </p:nvSpPr>
          <p:spPr bwMode="auto">
            <a:xfrm>
              <a:off x="2768" y="1419"/>
              <a:ext cx="55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00"/>
                  </a:solidFill>
                </a:rPr>
                <a:t>Increase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4354" name="Rectangle 18"/>
            <p:cNvSpPr>
              <a:spLocks noChangeArrowheads="1"/>
            </p:cNvSpPr>
            <p:nvPr/>
          </p:nvSpPr>
          <p:spPr bwMode="auto">
            <a:xfrm>
              <a:off x="2768" y="1595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00"/>
                  </a:solidFill>
                </a:rPr>
                <a:t>in demand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14355" name="Group 19"/>
          <p:cNvGrpSpPr>
            <a:grpSpLocks/>
          </p:cNvGrpSpPr>
          <p:nvPr/>
        </p:nvGrpSpPr>
        <p:grpSpPr bwMode="auto">
          <a:xfrm>
            <a:off x="3870325" y="4006850"/>
            <a:ext cx="1190625" cy="625475"/>
            <a:chOff x="2362" y="2492"/>
            <a:chExt cx="750" cy="394"/>
          </a:xfrm>
        </p:grpSpPr>
        <p:sp>
          <p:nvSpPr>
            <p:cNvPr id="14356" name="Rectangle 20"/>
            <p:cNvSpPr>
              <a:spLocks noChangeArrowheads="1"/>
            </p:cNvSpPr>
            <p:nvPr/>
          </p:nvSpPr>
          <p:spPr bwMode="auto">
            <a:xfrm>
              <a:off x="2362" y="2492"/>
              <a:ext cx="750" cy="394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Rectangle 21"/>
            <p:cNvSpPr>
              <a:spLocks noChangeArrowheads="1"/>
            </p:cNvSpPr>
            <p:nvPr/>
          </p:nvSpPr>
          <p:spPr bwMode="auto">
            <a:xfrm>
              <a:off x="2412" y="2520"/>
              <a:ext cx="6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00"/>
                  </a:solidFill>
                </a:rPr>
                <a:t>Decrease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4358" name="Rectangle 22"/>
            <p:cNvSpPr>
              <a:spLocks noChangeArrowheads="1"/>
            </p:cNvSpPr>
            <p:nvPr/>
          </p:nvSpPr>
          <p:spPr bwMode="auto">
            <a:xfrm>
              <a:off x="2412" y="2696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00"/>
                  </a:solidFill>
                </a:rPr>
                <a:t>in demand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14359" name="Group 23"/>
          <p:cNvGrpSpPr>
            <a:grpSpLocks/>
          </p:cNvGrpSpPr>
          <p:nvPr/>
        </p:nvGrpSpPr>
        <p:grpSpPr bwMode="auto">
          <a:xfrm>
            <a:off x="3849688" y="5689600"/>
            <a:ext cx="1906587" cy="342900"/>
            <a:chOff x="2425" y="3584"/>
            <a:chExt cx="1201" cy="216"/>
          </a:xfrm>
        </p:grpSpPr>
        <p:sp>
          <p:nvSpPr>
            <p:cNvPr id="14360" name="Rectangle 24"/>
            <p:cNvSpPr>
              <a:spLocks noChangeArrowheads="1"/>
            </p:cNvSpPr>
            <p:nvPr/>
          </p:nvSpPr>
          <p:spPr bwMode="auto">
            <a:xfrm>
              <a:off x="2425" y="3584"/>
              <a:ext cx="1060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00"/>
                  </a:solidFill>
                </a:rPr>
                <a:t>Demand curve, 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4361" name="Rectangle 25"/>
            <p:cNvSpPr>
              <a:spLocks noChangeArrowheads="1"/>
            </p:cNvSpPr>
            <p:nvPr/>
          </p:nvSpPr>
          <p:spPr bwMode="auto">
            <a:xfrm>
              <a:off x="3415" y="3584"/>
              <a:ext cx="172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i="1">
                  <a:solidFill>
                    <a:srgbClr val="000000"/>
                  </a:solidFill>
                </a:rPr>
                <a:t>D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4362" name="Rectangle 26"/>
            <p:cNvSpPr>
              <a:spLocks noChangeArrowheads="1"/>
            </p:cNvSpPr>
            <p:nvPr/>
          </p:nvSpPr>
          <p:spPr bwMode="auto">
            <a:xfrm>
              <a:off x="3516" y="3655"/>
              <a:ext cx="110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300">
                  <a:solidFill>
                    <a:srgbClr val="000000"/>
                  </a:solidFill>
                </a:rPr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14363" name="Group 27"/>
          <p:cNvGrpSpPr>
            <a:grpSpLocks/>
          </p:cNvGrpSpPr>
          <p:nvPr/>
        </p:nvGrpSpPr>
        <p:grpSpPr bwMode="auto">
          <a:xfrm>
            <a:off x="5895975" y="5151438"/>
            <a:ext cx="1004888" cy="623887"/>
            <a:chOff x="3714" y="3245"/>
            <a:chExt cx="633" cy="393"/>
          </a:xfrm>
        </p:grpSpPr>
        <p:sp>
          <p:nvSpPr>
            <p:cNvPr id="14364" name="Rectangle 28"/>
            <p:cNvSpPr>
              <a:spLocks noChangeArrowheads="1"/>
            </p:cNvSpPr>
            <p:nvPr/>
          </p:nvSpPr>
          <p:spPr bwMode="auto">
            <a:xfrm>
              <a:off x="3740" y="3245"/>
              <a:ext cx="598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00"/>
                  </a:solidFill>
                </a:rPr>
                <a:t>Demand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4365" name="Rectangle 29"/>
            <p:cNvSpPr>
              <a:spLocks noChangeArrowheads="1"/>
            </p:cNvSpPr>
            <p:nvPr/>
          </p:nvSpPr>
          <p:spPr bwMode="auto">
            <a:xfrm>
              <a:off x="3714" y="3421"/>
              <a:ext cx="488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00"/>
                  </a:solidFill>
                </a:rPr>
                <a:t>curve, 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4366" name="Rectangle 30"/>
            <p:cNvSpPr>
              <a:spLocks noChangeArrowheads="1"/>
            </p:cNvSpPr>
            <p:nvPr/>
          </p:nvSpPr>
          <p:spPr bwMode="auto">
            <a:xfrm>
              <a:off x="4136" y="3421"/>
              <a:ext cx="172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i="1">
                  <a:solidFill>
                    <a:srgbClr val="000000"/>
                  </a:solidFill>
                </a:rPr>
                <a:t>D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4367" name="Rectangle 31"/>
            <p:cNvSpPr>
              <a:spLocks noChangeArrowheads="1"/>
            </p:cNvSpPr>
            <p:nvPr/>
          </p:nvSpPr>
          <p:spPr bwMode="auto">
            <a:xfrm>
              <a:off x="4237" y="3493"/>
              <a:ext cx="110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300">
                  <a:solidFill>
                    <a:srgbClr val="000000"/>
                  </a:solidFill>
                </a:rPr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14368" name="Group 32"/>
          <p:cNvGrpSpPr>
            <a:grpSpLocks/>
          </p:cNvGrpSpPr>
          <p:nvPr/>
        </p:nvGrpSpPr>
        <p:grpSpPr bwMode="auto">
          <a:xfrm>
            <a:off x="7445375" y="4613275"/>
            <a:ext cx="1004888" cy="623888"/>
            <a:chOff x="4690" y="2906"/>
            <a:chExt cx="633" cy="393"/>
          </a:xfrm>
        </p:grpSpPr>
        <p:sp>
          <p:nvSpPr>
            <p:cNvPr id="14369" name="Rectangle 33"/>
            <p:cNvSpPr>
              <a:spLocks noChangeArrowheads="1"/>
            </p:cNvSpPr>
            <p:nvPr/>
          </p:nvSpPr>
          <p:spPr bwMode="auto">
            <a:xfrm>
              <a:off x="4712" y="2906"/>
              <a:ext cx="598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00"/>
                  </a:solidFill>
                </a:rPr>
                <a:t>Demand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4370" name="Rectangle 34"/>
            <p:cNvSpPr>
              <a:spLocks noChangeArrowheads="1"/>
            </p:cNvSpPr>
            <p:nvPr/>
          </p:nvSpPr>
          <p:spPr bwMode="auto">
            <a:xfrm>
              <a:off x="4690" y="3082"/>
              <a:ext cx="488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00"/>
                  </a:solidFill>
                </a:rPr>
                <a:t>curve, 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4371" name="Rectangle 35"/>
            <p:cNvSpPr>
              <a:spLocks noChangeArrowheads="1"/>
            </p:cNvSpPr>
            <p:nvPr/>
          </p:nvSpPr>
          <p:spPr bwMode="auto">
            <a:xfrm>
              <a:off x="5112" y="3082"/>
              <a:ext cx="172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i="1">
                  <a:solidFill>
                    <a:srgbClr val="000000"/>
                  </a:solidFill>
                </a:rPr>
                <a:t>D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4372" name="Rectangle 36"/>
            <p:cNvSpPr>
              <a:spLocks noChangeArrowheads="1"/>
            </p:cNvSpPr>
            <p:nvPr/>
          </p:nvSpPr>
          <p:spPr bwMode="auto">
            <a:xfrm>
              <a:off x="5213" y="3154"/>
              <a:ext cx="110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300">
                  <a:solidFill>
                    <a:srgbClr val="000000"/>
                  </a:solidFill>
                </a:rPr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4373" name="Rectangle 37"/>
          <p:cNvSpPr>
            <a:spLocks noChangeArrowheads="1"/>
          </p:cNvSpPr>
          <p:nvPr/>
        </p:nvSpPr>
        <p:spPr bwMode="auto">
          <a:xfrm>
            <a:off x="1301750" y="6116638"/>
            <a:ext cx="230188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4374" name="Rectangle 38"/>
          <p:cNvSpPr>
            <a:spLocks noChangeArrowheads="1"/>
          </p:cNvSpPr>
          <p:nvPr/>
        </p:nvSpPr>
        <p:spPr bwMode="auto">
          <a:xfrm>
            <a:off x="609600" y="508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sz="2800"/>
              <a:t>Shifts in the Demand Curve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6553200" y="838200"/>
            <a:ext cx="1981200" cy="146526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An increase is always to the right and a decrease is always to the left.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nimBg="1"/>
      <p:bldP spid="14342" grpId="0" animBg="1"/>
      <p:bldP spid="14343" grpId="0" animBg="1"/>
      <p:bldP spid="14344" grpId="0" animBg="1"/>
      <p:bldP spid="14345" grpId="0" animBg="1"/>
      <p:bldP spid="1437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/>
          <a:lstStyle/>
          <a:p>
            <a:r>
              <a:rPr lang="en-US" sz="4000"/>
              <a:t>Shifts and Changes in Demand cont.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closer look at changes in income</a:t>
            </a:r>
          </a:p>
          <a:p>
            <a:pPr lvl="1"/>
            <a:r>
              <a:rPr lang="en-US"/>
              <a:t>Normal Good</a:t>
            </a:r>
          </a:p>
          <a:p>
            <a:pPr lvl="2"/>
            <a:r>
              <a:rPr lang="en-US"/>
              <a:t>A good that consumers demand more when their incomes increase</a:t>
            </a:r>
          </a:p>
          <a:p>
            <a:pPr lvl="1"/>
            <a:r>
              <a:rPr lang="en-US"/>
              <a:t>Inferior Good</a:t>
            </a:r>
          </a:p>
          <a:p>
            <a:pPr lvl="2"/>
            <a:r>
              <a:rPr lang="en-US"/>
              <a:t>A good that consumers demand less when their incomes increase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1981200" y="1828800"/>
            <a:ext cx="0" cy="434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1981200" y="2209800"/>
            <a:ext cx="4648200" cy="396240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990600" y="1981200"/>
            <a:ext cx="914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$3.00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143000" y="2590800"/>
            <a:ext cx="762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2.50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143000" y="3276600"/>
            <a:ext cx="762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2.00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1143000" y="3886200"/>
            <a:ext cx="762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1.50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1143000" y="4495800"/>
            <a:ext cx="762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1.00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1143000" y="5181600"/>
            <a:ext cx="762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0.50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25908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2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21336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1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29718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3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33528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4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36576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5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40386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6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44196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7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48006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8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5181600" y="6172200"/>
            <a:ext cx="533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9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5486400" y="6172200"/>
            <a:ext cx="533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10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6400800" y="6172200"/>
            <a:ext cx="533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12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5943600" y="6172200"/>
            <a:ext cx="533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11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381000" y="1416050"/>
            <a:ext cx="22098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>
                <a:solidFill>
                  <a:srgbClr val="0000CC"/>
                </a:solidFill>
                <a:latin typeface="Tahoma" charset="0"/>
              </a:rPr>
              <a:t>Price of Ice-Cream Cone</a:t>
            </a: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7315200" y="5715000"/>
            <a:ext cx="1524000" cy="915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altLang="en-US" b="1">
                <a:solidFill>
                  <a:srgbClr val="0000CC"/>
                </a:solidFill>
                <a:latin typeface="Tahoma" charset="0"/>
              </a:rPr>
              <a:t>Quantity of Ice-Cream Cones</a:t>
            </a:r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>
            <a:off x="3429000" y="1676400"/>
            <a:ext cx="4648200" cy="3962400"/>
          </a:xfrm>
          <a:prstGeom prst="line">
            <a:avLst/>
          </a:prstGeom>
          <a:noFill/>
          <a:ln w="57150">
            <a:solidFill>
              <a:srgbClr val="423A6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35" name="AutoShape 27"/>
          <p:cNvSpPr>
            <a:spLocks noChangeArrowheads="1"/>
          </p:cNvSpPr>
          <p:nvPr/>
        </p:nvSpPr>
        <p:spPr bwMode="auto">
          <a:xfrm>
            <a:off x="4038600" y="3657600"/>
            <a:ext cx="1600200" cy="304800"/>
          </a:xfrm>
          <a:prstGeom prst="rightArrow">
            <a:avLst>
              <a:gd name="adj1" fmla="val 50000"/>
              <a:gd name="adj2" fmla="val 131250"/>
            </a:avLst>
          </a:prstGeom>
          <a:solidFill>
            <a:schemeClr val="accent2"/>
          </a:solidFill>
          <a:ln w="12700">
            <a:solidFill>
              <a:srgbClr val="FAFD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36" name="Rectangle 28"/>
          <p:cNvSpPr>
            <a:spLocks noChangeArrowheads="1"/>
          </p:cNvSpPr>
          <p:nvPr/>
        </p:nvSpPr>
        <p:spPr bwMode="auto">
          <a:xfrm>
            <a:off x="3768725" y="3048000"/>
            <a:ext cx="1270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altLang="en-US" sz="2000" b="1">
                <a:solidFill>
                  <a:srgbClr val="000000"/>
                </a:solidFill>
              </a:rPr>
              <a:t>Increase</a:t>
            </a:r>
          </a:p>
          <a:p>
            <a:pPr algn="ctr" eaLnBrk="0" hangingPunct="0"/>
            <a:r>
              <a:rPr lang="en-US" altLang="en-US" sz="2000" b="1">
                <a:solidFill>
                  <a:srgbClr val="000000"/>
                </a:solidFill>
              </a:rPr>
              <a:t>in demand</a:t>
            </a: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5943600" y="1981200"/>
            <a:ext cx="2362200" cy="946150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>
                <a:solidFill>
                  <a:srgbClr val="494076"/>
                </a:solidFill>
              </a:rPr>
              <a:t>An increase in income...</a:t>
            </a: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6400800" y="5562600"/>
            <a:ext cx="7620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3200" b="1">
                <a:solidFill>
                  <a:srgbClr val="0000CC"/>
                </a:solidFill>
                <a:latin typeface="Times New Roman" pitchFamily="18" charset="0"/>
              </a:rPr>
              <a:t>D</a:t>
            </a:r>
            <a:r>
              <a:rPr lang="en-US" altLang="en-US" sz="3200" b="1" baseline="-25000">
                <a:solidFill>
                  <a:srgbClr val="0000CC"/>
                </a:solidFill>
                <a:latin typeface="Times New Roman" pitchFamily="18" charset="0"/>
              </a:rPr>
              <a:t>1</a:t>
            </a:r>
            <a:endParaRPr lang="en-US" altLang="en-US" sz="3200" b="1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8001000" y="5181600"/>
            <a:ext cx="7620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3200" b="1">
                <a:solidFill>
                  <a:srgbClr val="0000CC"/>
                </a:solidFill>
                <a:latin typeface="Times New Roman" pitchFamily="18" charset="0"/>
              </a:rPr>
              <a:t>D</a:t>
            </a:r>
            <a:r>
              <a:rPr lang="en-US" altLang="en-US" sz="3200" b="1" baseline="-25000">
                <a:solidFill>
                  <a:srgbClr val="0000CC"/>
                </a:solidFill>
                <a:latin typeface="Times New Roman" pitchFamily="18" charset="0"/>
              </a:rPr>
              <a:t>2</a:t>
            </a:r>
            <a:endParaRPr lang="en-US" altLang="en-US" sz="3200" b="1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17440" name="Rectangle 32"/>
          <p:cNvSpPr>
            <a:spLocks noChangeArrowheads="1"/>
          </p:cNvSpPr>
          <p:nvPr/>
        </p:nvSpPr>
        <p:spPr bwMode="auto">
          <a:xfrm>
            <a:off x="457200" y="152400"/>
            <a:ext cx="8382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sz="4400">
                <a:solidFill>
                  <a:schemeClr val="tx2"/>
                </a:solidFill>
              </a:rPr>
              <a:t>Consumer Income</a:t>
            </a:r>
            <a:br>
              <a:rPr lang="en-US" altLang="en-US" sz="4400">
                <a:solidFill>
                  <a:schemeClr val="tx2"/>
                </a:solidFill>
              </a:rPr>
            </a:br>
            <a:r>
              <a:rPr lang="en-US" altLang="en-US" sz="4400">
                <a:solidFill>
                  <a:schemeClr val="tx2"/>
                </a:solidFill>
              </a:rPr>
              <a:t>Normal Good</a:t>
            </a:r>
          </a:p>
        </p:txBody>
      </p:sp>
      <p:sp>
        <p:nvSpPr>
          <p:cNvPr id="17441" name="Line 33"/>
          <p:cNvSpPr>
            <a:spLocks noChangeShapeType="1"/>
          </p:cNvSpPr>
          <p:nvPr/>
        </p:nvSpPr>
        <p:spPr bwMode="auto">
          <a:xfrm>
            <a:off x="1981200" y="6172200"/>
            <a:ext cx="533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17526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17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4" grpId="0" animBg="1"/>
      <p:bldP spid="17435" grpId="0" animBg="1"/>
      <p:bldP spid="17436" grpId="0" autoUpdateAnimBg="0"/>
      <p:bldP spid="17437" grpId="0" animBg="1" autoUpdateAnimBg="0"/>
      <p:bldP spid="17439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2209800" y="1828800"/>
            <a:ext cx="0" cy="434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1600200" y="6172200"/>
            <a:ext cx="563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2209800" y="2209800"/>
            <a:ext cx="4648200" cy="396240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219200" y="1981200"/>
            <a:ext cx="914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$3.00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1371600" y="2590800"/>
            <a:ext cx="762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2.50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1371600" y="3276600"/>
            <a:ext cx="762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2.00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1371600" y="3886200"/>
            <a:ext cx="762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1.50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1371600" y="4495800"/>
            <a:ext cx="762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1.00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1371600" y="5181600"/>
            <a:ext cx="762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0.50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28194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2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23622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1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32004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3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35814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4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38862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5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42672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6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46482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7</a:t>
            </a: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50292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8</a:t>
            </a: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5410200" y="6172200"/>
            <a:ext cx="533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9</a:t>
            </a:r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5715000" y="6172200"/>
            <a:ext cx="533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10</a:t>
            </a:r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6629400" y="6172200"/>
            <a:ext cx="533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12</a:t>
            </a: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6172200" y="6172200"/>
            <a:ext cx="533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11</a:t>
            </a:r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762000" y="1371600"/>
            <a:ext cx="19812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>
                <a:solidFill>
                  <a:srgbClr val="0000CC"/>
                </a:solidFill>
              </a:rPr>
              <a:t>Price of Ice-Cream Cone</a:t>
            </a:r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7315200" y="5715000"/>
            <a:ext cx="1524000" cy="915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altLang="en-US" b="1">
                <a:solidFill>
                  <a:srgbClr val="0000CC"/>
                </a:solidFill>
              </a:rPr>
              <a:t>Quantity of Ice-Cream Cones</a:t>
            </a: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19812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0</a:t>
            </a:r>
          </a:p>
        </p:txBody>
      </p:sp>
      <p:sp>
        <p:nvSpPr>
          <p:cNvPr id="18460" name="Line 28"/>
          <p:cNvSpPr>
            <a:spLocks noChangeShapeType="1"/>
          </p:cNvSpPr>
          <p:nvPr/>
        </p:nvSpPr>
        <p:spPr bwMode="auto">
          <a:xfrm>
            <a:off x="2209800" y="3962400"/>
            <a:ext cx="2590800" cy="22098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61" name="Rectangle 29"/>
          <p:cNvSpPr>
            <a:spLocks noChangeArrowheads="1"/>
          </p:cNvSpPr>
          <p:nvPr/>
        </p:nvSpPr>
        <p:spPr bwMode="auto">
          <a:xfrm>
            <a:off x="2814638" y="3733800"/>
            <a:ext cx="1270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altLang="en-US" sz="2000" b="1">
                <a:solidFill>
                  <a:srgbClr val="000000"/>
                </a:solidFill>
              </a:rPr>
              <a:t>Decrease</a:t>
            </a:r>
          </a:p>
          <a:p>
            <a:pPr algn="r" eaLnBrk="0" hangingPunct="0"/>
            <a:r>
              <a:rPr lang="en-US" altLang="en-US" sz="2000" b="1">
                <a:solidFill>
                  <a:srgbClr val="000000"/>
                </a:solidFill>
              </a:rPr>
              <a:t>in demand</a:t>
            </a:r>
          </a:p>
        </p:txBody>
      </p:sp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5181600" y="2590800"/>
            <a:ext cx="2362200" cy="946150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>
                <a:solidFill>
                  <a:srgbClr val="494076"/>
                </a:solidFill>
              </a:rPr>
              <a:t>An increase in income...</a:t>
            </a:r>
          </a:p>
        </p:txBody>
      </p:sp>
      <p:sp>
        <p:nvSpPr>
          <p:cNvPr id="18463" name="Text Box 31"/>
          <p:cNvSpPr txBox="1">
            <a:spLocks noChangeArrowheads="1"/>
          </p:cNvSpPr>
          <p:nvPr/>
        </p:nvSpPr>
        <p:spPr bwMode="auto">
          <a:xfrm>
            <a:off x="6629400" y="5562600"/>
            <a:ext cx="7620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3200" b="1">
                <a:solidFill>
                  <a:srgbClr val="000099"/>
                </a:solidFill>
                <a:latin typeface="Times New Roman" pitchFamily="18" charset="0"/>
              </a:rPr>
              <a:t>D</a:t>
            </a:r>
            <a:r>
              <a:rPr lang="en-US" altLang="en-US" sz="3200" b="1" baseline="-25000">
                <a:solidFill>
                  <a:srgbClr val="000099"/>
                </a:solidFill>
                <a:latin typeface="Times New Roman" pitchFamily="18" charset="0"/>
              </a:rPr>
              <a:t>1</a:t>
            </a:r>
            <a:endParaRPr lang="en-US" altLang="en-US" sz="32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18464" name="AutoShape 32"/>
          <p:cNvSpPr>
            <a:spLocks noChangeArrowheads="1"/>
          </p:cNvSpPr>
          <p:nvPr/>
        </p:nvSpPr>
        <p:spPr bwMode="auto">
          <a:xfrm>
            <a:off x="3200400" y="4419600"/>
            <a:ext cx="1447800" cy="228600"/>
          </a:xfrm>
          <a:prstGeom prst="leftArrow">
            <a:avLst>
              <a:gd name="adj1" fmla="val 50000"/>
              <a:gd name="adj2" fmla="val 158333"/>
            </a:avLst>
          </a:prstGeom>
          <a:solidFill>
            <a:srgbClr val="DE381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65" name="Rectangle 33"/>
          <p:cNvSpPr>
            <a:spLocks noChangeArrowheads="1"/>
          </p:cNvSpPr>
          <p:nvPr/>
        </p:nvSpPr>
        <p:spPr bwMode="auto">
          <a:xfrm>
            <a:off x="457200" y="152400"/>
            <a:ext cx="8382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sz="4400">
                <a:solidFill>
                  <a:schemeClr val="tx2"/>
                </a:solidFill>
              </a:rPr>
              <a:t>Consumer Income</a:t>
            </a:r>
            <a:br>
              <a:rPr lang="en-US" altLang="en-US" sz="4400">
                <a:solidFill>
                  <a:schemeClr val="tx2"/>
                </a:solidFill>
              </a:rPr>
            </a:br>
            <a:r>
              <a:rPr lang="en-US" altLang="en-US" sz="4400">
                <a:solidFill>
                  <a:schemeClr val="tx2"/>
                </a:solidFill>
              </a:rPr>
              <a:t>Inferior Good</a:t>
            </a:r>
          </a:p>
        </p:txBody>
      </p:sp>
      <p:sp>
        <p:nvSpPr>
          <p:cNvPr id="18466" name="Text Box 34"/>
          <p:cNvSpPr txBox="1">
            <a:spLocks noChangeArrowheads="1"/>
          </p:cNvSpPr>
          <p:nvPr/>
        </p:nvSpPr>
        <p:spPr bwMode="auto">
          <a:xfrm>
            <a:off x="7620000" y="609600"/>
            <a:ext cx="12192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600" b="1">
                <a:solidFill>
                  <a:srgbClr val="009900"/>
                </a:solidFill>
              </a:rPr>
              <a:t>Demand Practice Handout</a:t>
            </a:r>
          </a:p>
          <a:p>
            <a:pPr>
              <a:spcBef>
                <a:spcPct val="50000"/>
              </a:spcBef>
            </a:pPr>
            <a:endParaRPr lang="en-US" sz="1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5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60" grpId="0" animBg="1"/>
      <p:bldP spid="18461" grpId="0" autoUpdateAnimBg="0"/>
      <p:bldP spid="18462" grpId="0" animBg="1" autoUpdateAnimBg="0"/>
      <p:bldP spid="1846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Demand Elasticity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Demand Elasticity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Term used to indicate the extent to which changes in price cause changes in Qd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Measure of how much buyers respond to changes in market conditions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Percentage change in quantity demanded given a percent change in the price. </a:t>
            </a:r>
          </a:p>
          <a:p>
            <a:pPr>
              <a:lnSpc>
                <a:spcPct val="80000"/>
              </a:lnSpc>
            </a:pPr>
            <a:r>
              <a:rPr lang="en-US" sz="2000"/>
              <a:t>Elastic Demand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Qd responds strongly to changes in price.</a:t>
            </a:r>
          </a:p>
          <a:p>
            <a:pPr>
              <a:lnSpc>
                <a:spcPct val="80000"/>
              </a:lnSpc>
            </a:pPr>
            <a:r>
              <a:rPr lang="en-US" sz="2000"/>
              <a:t>Inelastic Demand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Qd does not respond strongly to price changes.</a:t>
            </a:r>
          </a:p>
          <a:p>
            <a:pPr>
              <a:lnSpc>
                <a:spcPct val="80000"/>
              </a:lnSpc>
            </a:pPr>
            <a:r>
              <a:rPr lang="en-US" sz="2000"/>
              <a:t>Unitary Elastic Demand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Qd responds in direct proportion to price changes.</a:t>
            </a:r>
          </a:p>
          <a:p>
            <a:pPr>
              <a:lnSpc>
                <a:spcPct val="80000"/>
              </a:lnSpc>
            </a:pPr>
            <a:r>
              <a:rPr lang="en-US" sz="2000"/>
              <a:t>Determinants of elasticity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Availability of close substitutes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Necessities VS Luxuries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Time Horizon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More Time = More Elastic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Total Revenue Test and Elasticity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/>
              <a:t>Total revenue is the amount paid by buyers and received by sellers of a good.</a:t>
            </a:r>
          </a:p>
          <a:p>
            <a:r>
              <a:rPr lang="en-US"/>
              <a:t>Computed as the price of the good times the quantity sold.</a:t>
            </a:r>
          </a:p>
          <a:p>
            <a:r>
              <a:rPr lang="en-US"/>
              <a:t>This only tells you if it is inelastic, elastic, and unitary elastic, but not by how much.</a:t>
            </a:r>
          </a:p>
          <a:p>
            <a:pPr algn="ctr">
              <a:buFontTx/>
              <a:buNone/>
            </a:pPr>
            <a:endParaRPr lang="en-US"/>
          </a:p>
          <a:p>
            <a:pPr algn="ctr">
              <a:buFontTx/>
              <a:buNone/>
            </a:pPr>
            <a:r>
              <a:rPr lang="en-US"/>
              <a:t>TR = P x Q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Freeform 4"/>
          <p:cNvSpPr>
            <a:spLocks/>
          </p:cNvSpPr>
          <p:nvPr/>
        </p:nvSpPr>
        <p:spPr bwMode="auto">
          <a:xfrm>
            <a:off x="982663" y="1111250"/>
            <a:ext cx="7429500" cy="4783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013"/>
              </a:cxn>
              <a:cxn ang="0">
                <a:pos x="4680" y="3013"/>
              </a:cxn>
            </a:cxnLst>
            <a:rect l="0" t="0" r="r" b="b"/>
            <a:pathLst>
              <a:path w="4680" h="3013">
                <a:moveTo>
                  <a:pt x="0" y="0"/>
                </a:moveTo>
                <a:lnTo>
                  <a:pt x="0" y="3013"/>
                </a:lnTo>
                <a:lnTo>
                  <a:pt x="4680" y="3013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6869" name="Group 5"/>
          <p:cNvGrpSpPr>
            <a:grpSpLocks/>
          </p:cNvGrpSpPr>
          <p:nvPr/>
        </p:nvGrpSpPr>
        <p:grpSpPr bwMode="auto">
          <a:xfrm>
            <a:off x="2974975" y="2492375"/>
            <a:ext cx="4462463" cy="2524125"/>
            <a:chOff x="1874" y="1570"/>
            <a:chExt cx="2811" cy="1590"/>
          </a:xfrm>
        </p:grpSpPr>
        <p:sp>
          <p:nvSpPr>
            <p:cNvPr id="36870" name="Line 6"/>
            <p:cNvSpPr>
              <a:spLocks noChangeShapeType="1"/>
            </p:cNvSpPr>
            <p:nvPr/>
          </p:nvSpPr>
          <p:spPr bwMode="auto">
            <a:xfrm>
              <a:off x="1874" y="1570"/>
              <a:ext cx="2195" cy="1468"/>
            </a:xfrm>
            <a:prstGeom prst="line">
              <a:avLst/>
            </a:prstGeom>
            <a:noFill/>
            <a:ln w="60325">
              <a:solidFill>
                <a:srgbClr val="004C9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1" name="Rectangle 7"/>
            <p:cNvSpPr>
              <a:spLocks noChangeArrowheads="1"/>
            </p:cNvSpPr>
            <p:nvPr/>
          </p:nvSpPr>
          <p:spPr bwMode="auto">
            <a:xfrm>
              <a:off x="4105" y="2963"/>
              <a:ext cx="580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Demand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7516813" y="5935663"/>
            <a:ext cx="10001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</a:rPr>
              <a:t>Quantity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36873" name="Group 9"/>
          <p:cNvGrpSpPr>
            <a:grpSpLocks/>
          </p:cNvGrpSpPr>
          <p:nvPr/>
        </p:nvGrpSpPr>
        <p:grpSpPr bwMode="auto">
          <a:xfrm>
            <a:off x="1023938" y="6265863"/>
            <a:ext cx="3444875" cy="457200"/>
            <a:chOff x="645" y="3947"/>
            <a:chExt cx="2170" cy="288"/>
          </a:xfrm>
        </p:grpSpPr>
        <p:sp>
          <p:nvSpPr>
            <p:cNvPr id="36874" name="Freeform 10"/>
            <p:cNvSpPr>
              <a:spLocks/>
            </p:cNvSpPr>
            <p:nvPr/>
          </p:nvSpPr>
          <p:spPr bwMode="auto">
            <a:xfrm>
              <a:off x="645" y="3947"/>
              <a:ext cx="2170" cy="1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4"/>
                </a:cxn>
                <a:cxn ang="0">
                  <a:pos x="83" y="4"/>
                </a:cxn>
                <a:cxn ang="0">
                  <a:pos x="87" y="8"/>
                </a:cxn>
                <a:cxn ang="0">
                  <a:pos x="91" y="4"/>
                </a:cxn>
                <a:cxn ang="0">
                  <a:pos x="167" y="4"/>
                </a:cxn>
                <a:cxn ang="0">
                  <a:pos x="173" y="0"/>
                </a:cxn>
              </a:cxnLst>
              <a:rect l="0" t="0" r="r" b="b"/>
              <a:pathLst>
                <a:path w="173" h="8">
                  <a:moveTo>
                    <a:pt x="0" y="0"/>
                  </a:moveTo>
                  <a:cubicBezTo>
                    <a:pt x="0" y="2"/>
                    <a:pt x="3" y="4"/>
                    <a:pt x="6" y="4"/>
                  </a:cubicBezTo>
                  <a:cubicBezTo>
                    <a:pt x="83" y="4"/>
                    <a:pt x="83" y="4"/>
                    <a:pt x="83" y="4"/>
                  </a:cubicBezTo>
                  <a:cubicBezTo>
                    <a:pt x="85" y="4"/>
                    <a:pt x="87" y="5"/>
                    <a:pt x="87" y="8"/>
                  </a:cubicBezTo>
                  <a:cubicBezTo>
                    <a:pt x="87" y="5"/>
                    <a:pt x="88" y="4"/>
                    <a:pt x="91" y="4"/>
                  </a:cubicBezTo>
                  <a:cubicBezTo>
                    <a:pt x="167" y="4"/>
                    <a:pt x="167" y="4"/>
                    <a:pt x="167" y="4"/>
                  </a:cubicBezTo>
                  <a:cubicBezTo>
                    <a:pt x="170" y="4"/>
                    <a:pt x="173" y="2"/>
                    <a:pt x="173" y="0"/>
                  </a:cubicBez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5" name="Rectangle 11"/>
            <p:cNvSpPr>
              <a:spLocks noChangeArrowheads="1"/>
            </p:cNvSpPr>
            <p:nvPr/>
          </p:nvSpPr>
          <p:spPr bwMode="auto">
            <a:xfrm>
              <a:off x="1676" y="4034"/>
              <a:ext cx="170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 i="1">
                  <a:solidFill>
                    <a:srgbClr val="000000"/>
                  </a:solidFill>
                </a:rPr>
                <a:t>Q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36876" name="Group 12"/>
          <p:cNvGrpSpPr>
            <a:grpSpLocks/>
          </p:cNvGrpSpPr>
          <p:nvPr/>
        </p:nvGrpSpPr>
        <p:grpSpPr bwMode="auto">
          <a:xfrm>
            <a:off x="587375" y="3524250"/>
            <a:ext cx="336550" cy="2370138"/>
            <a:chOff x="370" y="2220"/>
            <a:chExt cx="212" cy="1493"/>
          </a:xfrm>
        </p:grpSpPr>
        <p:sp>
          <p:nvSpPr>
            <p:cNvPr id="36877" name="Freeform 13"/>
            <p:cNvSpPr>
              <a:spLocks/>
            </p:cNvSpPr>
            <p:nvPr/>
          </p:nvSpPr>
          <p:spPr bwMode="auto">
            <a:xfrm>
              <a:off x="481" y="2220"/>
              <a:ext cx="101" cy="1493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4" y="5"/>
                </a:cxn>
                <a:cxn ang="0">
                  <a:pos x="4" y="53"/>
                </a:cxn>
                <a:cxn ang="0">
                  <a:pos x="0" y="57"/>
                </a:cxn>
                <a:cxn ang="0">
                  <a:pos x="4" y="61"/>
                </a:cxn>
                <a:cxn ang="0">
                  <a:pos x="4" y="109"/>
                </a:cxn>
                <a:cxn ang="0">
                  <a:pos x="8" y="115"/>
                </a:cxn>
              </a:cxnLst>
              <a:rect l="0" t="0" r="r" b="b"/>
              <a:pathLst>
                <a:path w="8" h="115">
                  <a:moveTo>
                    <a:pt x="8" y="0"/>
                  </a:moveTo>
                  <a:cubicBezTo>
                    <a:pt x="6" y="0"/>
                    <a:pt x="4" y="3"/>
                    <a:pt x="4" y="5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6"/>
                    <a:pt x="3" y="57"/>
                    <a:pt x="0" y="57"/>
                  </a:cubicBezTo>
                  <a:cubicBezTo>
                    <a:pt x="3" y="57"/>
                    <a:pt x="4" y="59"/>
                    <a:pt x="4" y="61"/>
                  </a:cubicBezTo>
                  <a:cubicBezTo>
                    <a:pt x="4" y="109"/>
                    <a:pt x="4" y="109"/>
                    <a:pt x="4" y="109"/>
                  </a:cubicBezTo>
                  <a:cubicBezTo>
                    <a:pt x="4" y="112"/>
                    <a:pt x="6" y="115"/>
                    <a:pt x="8" y="115"/>
                  </a:cubicBez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8" name="Rectangle 14"/>
            <p:cNvSpPr>
              <a:spLocks noChangeArrowheads="1"/>
            </p:cNvSpPr>
            <p:nvPr/>
          </p:nvSpPr>
          <p:spPr bwMode="auto">
            <a:xfrm>
              <a:off x="370" y="2869"/>
              <a:ext cx="158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 i="1">
                  <a:solidFill>
                    <a:srgbClr val="000000"/>
                  </a:solidFill>
                </a:rPr>
                <a:t>P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396875" y="1087438"/>
            <a:ext cx="65881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</a:rPr>
              <a:t>Price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792163" y="5942013"/>
            <a:ext cx="22383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36887" name="Group 23"/>
          <p:cNvGrpSpPr>
            <a:grpSpLocks/>
          </p:cNvGrpSpPr>
          <p:nvPr/>
        </p:nvGrpSpPr>
        <p:grpSpPr bwMode="auto">
          <a:xfrm>
            <a:off x="982663" y="3524250"/>
            <a:ext cx="3525837" cy="2370138"/>
            <a:chOff x="619" y="2220"/>
            <a:chExt cx="2221" cy="1493"/>
          </a:xfrm>
        </p:grpSpPr>
        <p:sp>
          <p:nvSpPr>
            <p:cNvPr id="36888" name="Rectangle 24"/>
            <p:cNvSpPr>
              <a:spLocks noChangeArrowheads="1"/>
            </p:cNvSpPr>
            <p:nvPr/>
          </p:nvSpPr>
          <p:spPr bwMode="auto">
            <a:xfrm>
              <a:off x="619" y="2220"/>
              <a:ext cx="2221" cy="1493"/>
            </a:xfrm>
            <a:prstGeom prst="rect">
              <a:avLst/>
            </a:prstGeom>
            <a:solidFill>
              <a:srgbClr val="EFE9F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9" name="Rectangle 25"/>
            <p:cNvSpPr>
              <a:spLocks noChangeArrowheads="1"/>
            </p:cNvSpPr>
            <p:nvPr/>
          </p:nvSpPr>
          <p:spPr bwMode="auto">
            <a:xfrm>
              <a:off x="1331" y="2775"/>
              <a:ext cx="84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sz="1700">
                  <a:solidFill>
                    <a:srgbClr val="000000"/>
                  </a:solidFill>
                </a:rPr>
                <a:t> </a:t>
              </a:r>
              <a:r>
                <a:rPr lang="en-US" sz="1700" i="1">
                  <a:solidFill>
                    <a:srgbClr val="000000"/>
                  </a:solidFill>
                </a:rPr>
                <a:t>P</a:t>
              </a:r>
              <a:r>
                <a:rPr lang="en-US" sz="1700">
                  <a:solidFill>
                    <a:srgbClr val="000000"/>
                  </a:solidFill>
                </a:rPr>
                <a:t> × </a:t>
              </a:r>
              <a:r>
                <a:rPr lang="en-US" sz="1700" i="1">
                  <a:solidFill>
                    <a:srgbClr val="000000"/>
                  </a:solidFill>
                </a:rPr>
                <a:t>Q</a:t>
              </a:r>
              <a:r>
                <a:rPr lang="en-US" sz="1700">
                  <a:solidFill>
                    <a:srgbClr val="000000"/>
                  </a:solidFill>
                </a:rPr>
                <a:t> = $400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6890" name="Rectangle 26"/>
            <p:cNvSpPr>
              <a:spLocks noChangeArrowheads="1"/>
            </p:cNvSpPr>
            <p:nvPr/>
          </p:nvSpPr>
          <p:spPr bwMode="auto">
            <a:xfrm>
              <a:off x="1456" y="2946"/>
              <a:ext cx="651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(revenue)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36891" name="Group 27"/>
          <p:cNvGrpSpPr>
            <a:grpSpLocks/>
          </p:cNvGrpSpPr>
          <p:nvPr/>
        </p:nvGrpSpPr>
        <p:grpSpPr bwMode="auto">
          <a:xfrm>
            <a:off x="609600" y="3352800"/>
            <a:ext cx="4060825" cy="2808288"/>
            <a:chOff x="391" y="2137"/>
            <a:chExt cx="2558" cy="1769"/>
          </a:xfrm>
        </p:grpSpPr>
        <p:sp>
          <p:nvSpPr>
            <p:cNvPr id="36892" name="Rectangle 28"/>
            <p:cNvSpPr>
              <a:spLocks noChangeArrowheads="1"/>
            </p:cNvSpPr>
            <p:nvPr/>
          </p:nvSpPr>
          <p:spPr bwMode="auto">
            <a:xfrm>
              <a:off x="391" y="2137"/>
              <a:ext cx="152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$4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6893" name="Rectangle 29"/>
            <p:cNvSpPr>
              <a:spLocks noChangeArrowheads="1"/>
            </p:cNvSpPr>
            <p:nvPr/>
          </p:nvSpPr>
          <p:spPr bwMode="auto">
            <a:xfrm>
              <a:off x="2721" y="3743"/>
              <a:ext cx="22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100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36894" name="Group 30"/>
            <p:cNvGrpSpPr>
              <a:grpSpLocks/>
            </p:cNvGrpSpPr>
            <p:nvPr/>
          </p:nvGrpSpPr>
          <p:grpSpPr bwMode="auto">
            <a:xfrm>
              <a:off x="619" y="2181"/>
              <a:ext cx="2271" cy="1532"/>
              <a:chOff x="619" y="2181"/>
              <a:chExt cx="2271" cy="1532"/>
            </a:xfrm>
          </p:grpSpPr>
          <p:sp>
            <p:nvSpPr>
              <p:cNvPr id="36895" name="Freeform 31"/>
              <p:cNvSpPr>
                <a:spLocks/>
              </p:cNvSpPr>
              <p:nvPr/>
            </p:nvSpPr>
            <p:spPr bwMode="auto">
              <a:xfrm>
                <a:off x="619" y="2220"/>
                <a:ext cx="2221" cy="1493"/>
              </a:xfrm>
              <a:custGeom>
                <a:avLst/>
                <a:gdLst/>
                <a:ahLst/>
                <a:cxnLst>
                  <a:cxn ang="0">
                    <a:pos x="2221" y="1493"/>
                  </a:cxn>
                  <a:cxn ang="0">
                    <a:pos x="2221" y="0"/>
                  </a:cxn>
                  <a:cxn ang="0">
                    <a:pos x="0" y="0"/>
                  </a:cxn>
                </a:cxnLst>
                <a:rect l="0" t="0" r="r" b="b"/>
                <a:pathLst>
                  <a:path w="2221" h="1493">
                    <a:moveTo>
                      <a:pt x="2221" y="1493"/>
                    </a:moveTo>
                    <a:lnTo>
                      <a:pt x="2221" y="0"/>
                    </a:lnTo>
                    <a:lnTo>
                      <a:pt x="0" y="0"/>
                    </a:lnTo>
                  </a:path>
                </a:pathLst>
              </a:custGeom>
              <a:noFill/>
              <a:ln w="20638" cap="flat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6" name="Oval 32"/>
              <p:cNvSpPr>
                <a:spLocks noChangeArrowheads="1"/>
              </p:cNvSpPr>
              <p:nvPr/>
            </p:nvSpPr>
            <p:spPr bwMode="auto">
              <a:xfrm>
                <a:off x="2802" y="2181"/>
                <a:ext cx="88" cy="86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6897" name="Rectangle 33"/>
          <p:cNvSpPr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Total Revenue Test and Elasticity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36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Total Revenue Test and Elasticity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With an inelastic demand curve, an increase in price leads to a decrease in quantity that is proportionately smaller. Thus, total revenue increases.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6" name="Group 4"/>
          <p:cNvGrpSpPr>
            <a:grpSpLocks/>
          </p:cNvGrpSpPr>
          <p:nvPr/>
        </p:nvGrpSpPr>
        <p:grpSpPr bwMode="auto">
          <a:xfrm>
            <a:off x="2473325" y="2459038"/>
            <a:ext cx="1616075" cy="2905125"/>
            <a:chOff x="1462" y="1453"/>
            <a:chExt cx="1018" cy="1830"/>
          </a:xfrm>
        </p:grpSpPr>
        <p:sp>
          <p:nvSpPr>
            <p:cNvPr id="38917" name="Line 5"/>
            <p:cNvSpPr>
              <a:spLocks noChangeShapeType="1"/>
            </p:cNvSpPr>
            <p:nvPr/>
          </p:nvSpPr>
          <p:spPr bwMode="auto">
            <a:xfrm>
              <a:off x="1462" y="1453"/>
              <a:ext cx="564" cy="1830"/>
            </a:xfrm>
            <a:prstGeom prst="line">
              <a:avLst/>
            </a:prstGeom>
            <a:noFill/>
            <a:ln w="44450">
              <a:solidFill>
                <a:srgbClr val="004C9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18" name="Rectangle 6"/>
            <p:cNvSpPr>
              <a:spLocks noChangeArrowheads="1"/>
            </p:cNvSpPr>
            <p:nvPr/>
          </p:nvSpPr>
          <p:spPr bwMode="auto">
            <a:xfrm>
              <a:off x="2050" y="3044"/>
              <a:ext cx="430" cy="1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</a:rPr>
                <a:t>Demand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3787775" y="5400675"/>
            <a:ext cx="739775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1">
                <a:solidFill>
                  <a:srgbClr val="000000"/>
                </a:solidFill>
              </a:rPr>
              <a:t>Quantity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241300" y="1924050"/>
            <a:ext cx="487363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1">
                <a:solidFill>
                  <a:srgbClr val="000000"/>
                </a:solidFill>
              </a:rPr>
              <a:t>Price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8370888" y="5400675"/>
            <a:ext cx="739775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1">
                <a:solidFill>
                  <a:srgbClr val="000000"/>
                </a:solidFill>
              </a:rPr>
              <a:t>Quantity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5122863" y="5405438"/>
            <a:ext cx="165100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4829175" y="1924050"/>
            <a:ext cx="487363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1">
                <a:solidFill>
                  <a:srgbClr val="000000"/>
                </a:solidFill>
              </a:rPr>
              <a:t>Price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38924" name="Group 12"/>
          <p:cNvGrpSpPr>
            <a:grpSpLocks/>
          </p:cNvGrpSpPr>
          <p:nvPr/>
        </p:nvGrpSpPr>
        <p:grpSpPr bwMode="auto">
          <a:xfrm>
            <a:off x="6799263" y="2428875"/>
            <a:ext cx="1635125" cy="2935288"/>
            <a:chOff x="4187" y="1434"/>
            <a:chExt cx="1030" cy="1849"/>
          </a:xfrm>
        </p:grpSpPr>
        <p:sp>
          <p:nvSpPr>
            <p:cNvPr id="38925" name="Line 13"/>
            <p:cNvSpPr>
              <a:spLocks noChangeShapeType="1"/>
            </p:cNvSpPr>
            <p:nvPr/>
          </p:nvSpPr>
          <p:spPr bwMode="auto">
            <a:xfrm>
              <a:off x="4187" y="1434"/>
              <a:ext cx="582" cy="1849"/>
            </a:xfrm>
            <a:prstGeom prst="line">
              <a:avLst/>
            </a:prstGeom>
            <a:noFill/>
            <a:ln w="44450">
              <a:solidFill>
                <a:srgbClr val="004C9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26" name="Rectangle 14"/>
            <p:cNvSpPr>
              <a:spLocks noChangeArrowheads="1"/>
            </p:cNvSpPr>
            <p:nvPr/>
          </p:nvSpPr>
          <p:spPr bwMode="auto">
            <a:xfrm>
              <a:off x="4787" y="3044"/>
              <a:ext cx="430" cy="1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</a:rPr>
                <a:t>Demand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38927" name="Group 15"/>
          <p:cNvGrpSpPr>
            <a:grpSpLocks/>
          </p:cNvGrpSpPr>
          <p:nvPr/>
        </p:nvGrpSpPr>
        <p:grpSpPr bwMode="auto">
          <a:xfrm>
            <a:off x="446088" y="4838700"/>
            <a:ext cx="2925762" cy="749300"/>
            <a:chOff x="185" y="2952"/>
            <a:chExt cx="1843" cy="472"/>
          </a:xfrm>
        </p:grpSpPr>
        <p:sp>
          <p:nvSpPr>
            <p:cNvPr id="38928" name="Rectangle 16"/>
            <p:cNvSpPr>
              <a:spLocks noChangeArrowheads="1"/>
            </p:cNvSpPr>
            <p:nvPr/>
          </p:nvSpPr>
          <p:spPr bwMode="auto">
            <a:xfrm>
              <a:off x="185" y="2952"/>
              <a:ext cx="163" cy="1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</a:rPr>
                <a:t>$1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29" name="Rectangle 17"/>
            <p:cNvSpPr>
              <a:spLocks noChangeArrowheads="1"/>
            </p:cNvSpPr>
            <p:nvPr/>
          </p:nvSpPr>
          <p:spPr bwMode="auto">
            <a:xfrm>
              <a:off x="1869" y="3309"/>
              <a:ext cx="15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</a:rPr>
                <a:t>100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38930" name="Group 18"/>
            <p:cNvGrpSpPr>
              <a:grpSpLocks/>
            </p:cNvGrpSpPr>
            <p:nvPr/>
          </p:nvGrpSpPr>
          <p:grpSpPr bwMode="auto">
            <a:xfrm>
              <a:off x="307" y="2988"/>
              <a:ext cx="1672" cy="295"/>
              <a:chOff x="307" y="2988"/>
              <a:chExt cx="1672" cy="295"/>
            </a:xfrm>
          </p:grpSpPr>
          <p:sp>
            <p:nvSpPr>
              <p:cNvPr id="38931" name="Freeform 19"/>
              <p:cNvSpPr>
                <a:spLocks/>
              </p:cNvSpPr>
              <p:nvPr/>
            </p:nvSpPr>
            <p:spPr bwMode="auto">
              <a:xfrm>
                <a:off x="307" y="3025"/>
                <a:ext cx="1645" cy="258"/>
              </a:xfrm>
              <a:custGeom>
                <a:avLst/>
                <a:gdLst/>
                <a:ahLst/>
                <a:cxnLst>
                  <a:cxn ang="0">
                    <a:pos x="1645" y="258"/>
                  </a:cxn>
                  <a:cxn ang="0">
                    <a:pos x="1645" y="0"/>
                  </a:cxn>
                  <a:cxn ang="0">
                    <a:pos x="0" y="0"/>
                  </a:cxn>
                </a:cxnLst>
                <a:rect l="0" t="0" r="r" b="b"/>
                <a:pathLst>
                  <a:path w="1645" h="258">
                    <a:moveTo>
                      <a:pt x="1645" y="258"/>
                    </a:moveTo>
                    <a:lnTo>
                      <a:pt x="1645" y="0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flat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32" name="Oval 20"/>
              <p:cNvSpPr>
                <a:spLocks noChangeArrowheads="1"/>
              </p:cNvSpPr>
              <p:nvPr/>
            </p:nvSpPr>
            <p:spPr bwMode="auto">
              <a:xfrm>
                <a:off x="1915" y="2988"/>
                <a:ext cx="64" cy="64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8933" name="Group 21"/>
          <p:cNvGrpSpPr>
            <a:grpSpLocks/>
          </p:cNvGrpSpPr>
          <p:nvPr/>
        </p:nvGrpSpPr>
        <p:grpSpPr bwMode="auto">
          <a:xfrm>
            <a:off x="5038725" y="3995738"/>
            <a:ext cx="2481263" cy="1633537"/>
            <a:chOff x="3078" y="2421"/>
            <a:chExt cx="1563" cy="1029"/>
          </a:xfrm>
        </p:grpSpPr>
        <p:sp>
          <p:nvSpPr>
            <p:cNvPr id="38934" name="Rectangle 22"/>
            <p:cNvSpPr>
              <a:spLocks noChangeArrowheads="1"/>
            </p:cNvSpPr>
            <p:nvPr/>
          </p:nvSpPr>
          <p:spPr bwMode="auto">
            <a:xfrm>
              <a:off x="3078" y="2421"/>
              <a:ext cx="163" cy="1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</a:rPr>
                <a:t>$3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35" name="Rectangle 23"/>
            <p:cNvSpPr>
              <a:spLocks noChangeArrowheads="1"/>
            </p:cNvSpPr>
            <p:nvPr/>
          </p:nvSpPr>
          <p:spPr bwMode="auto">
            <a:xfrm>
              <a:off x="4478" y="3309"/>
              <a:ext cx="163" cy="1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</a:rPr>
                <a:t>80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38936" name="Group 24"/>
            <p:cNvGrpSpPr>
              <a:grpSpLocks/>
            </p:cNvGrpSpPr>
            <p:nvPr/>
          </p:nvGrpSpPr>
          <p:grpSpPr bwMode="auto">
            <a:xfrm>
              <a:off x="3217" y="2460"/>
              <a:ext cx="1339" cy="823"/>
              <a:chOff x="3217" y="2460"/>
              <a:chExt cx="1339" cy="823"/>
            </a:xfrm>
          </p:grpSpPr>
          <p:sp>
            <p:nvSpPr>
              <p:cNvPr id="38937" name="Freeform 25"/>
              <p:cNvSpPr>
                <a:spLocks/>
              </p:cNvSpPr>
              <p:nvPr/>
            </p:nvSpPr>
            <p:spPr bwMode="auto">
              <a:xfrm>
                <a:off x="3217" y="2488"/>
                <a:ext cx="1302" cy="795"/>
              </a:xfrm>
              <a:custGeom>
                <a:avLst/>
                <a:gdLst/>
                <a:ahLst/>
                <a:cxnLst>
                  <a:cxn ang="0">
                    <a:pos x="1302" y="795"/>
                  </a:cxn>
                  <a:cxn ang="0">
                    <a:pos x="1302" y="0"/>
                  </a:cxn>
                  <a:cxn ang="0">
                    <a:pos x="0" y="0"/>
                  </a:cxn>
                </a:cxnLst>
                <a:rect l="0" t="0" r="r" b="b"/>
                <a:pathLst>
                  <a:path w="1302" h="795">
                    <a:moveTo>
                      <a:pt x="1302" y="795"/>
                    </a:moveTo>
                    <a:lnTo>
                      <a:pt x="1302" y="0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flat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38" name="Oval 26"/>
              <p:cNvSpPr>
                <a:spLocks noChangeArrowheads="1"/>
              </p:cNvSpPr>
              <p:nvPr/>
            </p:nvSpPr>
            <p:spPr bwMode="auto">
              <a:xfrm>
                <a:off x="4492" y="2460"/>
                <a:ext cx="64" cy="56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8941" name="Rectangle 29"/>
          <p:cNvSpPr>
            <a:spLocks noChangeArrowheads="1"/>
          </p:cNvSpPr>
          <p:nvPr/>
        </p:nvSpPr>
        <p:spPr bwMode="auto">
          <a:xfrm>
            <a:off x="1476375" y="2200275"/>
            <a:ext cx="2073275" cy="374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1200" b="1">
                <a:solidFill>
                  <a:srgbClr val="000000"/>
                </a:solidFill>
              </a:rPr>
              <a:t>An Increase in price from $1</a:t>
            </a:r>
          </a:p>
          <a:p>
            <a:pPr eaLnBrk="0" hangingPunct="0"/>
            <a:r>
              <a:rPr lang="en-US" sz="1200" b="1">
                <a:solidFill>
                  <a:srgbClr val="000000"/>
                </a:solidFill>
              </a:rPr>
              <a:t> to $3 …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8942" name="Rectangle 30"/>
          <p:cNvSpPr>
            <a:spLocks noChangeArrowheads="1"/>
          </p:cNvSpPr>
          <p:nvPr/>
        </p:nvSpPr>
        <p:spPr bwMode="auto">
          <a:xfrm>
            <a:off x="5981700" y="2200275"/>
            <a:ext cx="2073275" cy="5572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1200" b="1">
                <a:solidFill>
                  <a:srgbClr val="000000"/>
                </a:solidFill>
              </a:rPr>
              <a:t>… leads to an Increase in total revenue from $100 to $240</a:t>
            </a:r>
          </a:p>
        </p:txBody>
      </p:sp>
      <p:sp>
        <p:nvSpPr>
          <p:cNvPr id="38943" name="Rectangle 31"/>
          <p:cNvSpPr>
            <a:spLocks noChangeArrowheads="1"/>
          </p:cNvSpPr>
          <p:nvPr/>
        </p:nvSpPr>
        <p:spPr bwMode="auto">
          <a:xfrm>
            <a:off x="381000" y="5410200"/>
            <a:ext cx="841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38944" name="Group 32"/>
          <p:cNvGrpSpPr>
            <a:grpSpLocks/>
          </p:cNvGrpSpPr>
          <p:nvPr/>
        </p:nvGrpSpPr>
        <p:grpSpPr bwMode="auto">
          <a:xfrm>
            <a:off x="609600" y="4953000"/>
            <a:ext cx="2611438" cy="409575"/>
            <a:chOff x="307" y="3025"/>
            <a:chExt cx="1645" cy="258"/>
          </a:xfrm>
        </p:grpSpPr>
        <p:sp>
          <p:nvSpPr>
            <p:cNvPr id="38945" name="Rectangle 33"/>
            <p:cNvSpPr>
              <a:spLocks noChangeArrowheads="1"/>
            </p:cNvSpPr>
            <p:nvPr/>
          </p:nvSpPr>
          <p:spPr bwMode="auto">
            <a:xfrm>
              <a:off x="307" y="3025"/>
              <a:ext cx="1645" cy="258"/>
            </a:xfrm>
            <a:prstGeom prst="rect">
              <a:avLst/>
            </a:prstGeom>
            <a:solidFill>
              <a:srgbClr val="EFE9F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46" name="Rectangle 34"/>
            <p:cNvSpPr>
              <a:spLocks noChangeArrowheads="1"/>
            </p:cNvSpPr>
            <p:nvPr/>
          </p:nvSpPr>
          <p:spPr bwMode="auto">
            <a:xfrm>
              <a:off x="780" y="3084"/>
              <a:ext cx="75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</a:rPr>
                <a:t>Revenue =  $100 </a:t>
              </a:r>
            </a:p>
          </p:txBody>
        </p:sp>
      </p:grpSp>
      <p:grpSp>
        <p:nvGrpSpPr>
          <p:cNvPr id="38947" name="Group 35"/>
          <p:cNvGrpSpPr>
            <a:grpSpLocks/>
          </p:cNvGrpSpPr>
          <p:nvPr/>
        </p:nvGrpSpPr>
        <p:grpSpPr bwMode="auto">
          <a:xfrm>
            <a:off x="5229225" y="4100513"/>
            <a:ext cx="2066925" cy="1262062"/>
            <a:chOff x="3217" y="2488"/>
            <a:chExt cx="1302" cy="795"/>
          </a:xfrm>
        </p:grpSpPr>
        <p:sp>
          <p:nvSpPr>
            <p:cNvPr id="38948" name="Rectangle 36"/>
            <p:cNvSpPr>
              <a:spLocks noChangeArrowheads="1"/>
            </p:cNvSpPr>
            <p:nvPr/>
          </p:nvSpPr>
          <p:spPr bwMode="auto">
            <a:xfrm>
              <a:off x="3217" y="2488"/>
              <a:ext cx="1302" cy="795"/>
            </a:xfrm>
            <a:prstGeom prst="rect">
              <a:avLst/>
            </a:prstGeom>
            <a:solidFill>
              <a:srgbClr val="EFE9F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49" name="Rectangle 37"/>
            <p:cNvSpPr>
              <a:spLocks noChangeArrowheads="1"/>
            </p:cNvSpPr>
            <p:nvPr/>
          </p:nvSpPr>
          <p:spPr bwMode="auto">
            <a:xfrm>
              <a:off x="3508" y="2796"/>
              <a:ext cx="73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</a:rPr>
                <a:t>Revenue = $240 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38950" name="Freeform 38"/>
          <p:cNvSpPr>
            <a:spLocks/>
          </p:cNvSpPr>
          <p:nvPr/>
        </p:nvSpPr>
        <p:spPr bwMode="auto">
          <a:xfrm>
            <a:off x="609600" y="1981200"/>
            <a:ext cx="3754438" cy="34051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145"/>
              </a:cxn>
              <a:cxn ang="0">
                <a:pos x="2365" y="2145"/>
              </a:cxn>
            </a:cxnLst>
            <a:rect l="0" t="0" r="r" b="b"/>
            <a:pathLst>
              <a:path w="2365" h="2145">
                <a:moveTo>
                  <a:pt x="0" y="0"/>
                </a:moveTo>
                <a:lnTo>
                  <a:pt x="0" y="2145"/>
                </a:lnTo>
                <a:lnTo>
                  <a:pt x="2365" y="2145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51" name="Freeform 39"/>
          <p:cNvSpPr>
            <a:spLocks/>
          </p:cNvSpPr>
          <p:nvPr/>
        </p:nvSpPr>
        <p:spPr bwMode="auto">
          <a:xfrm>
            <a:off x="5229225" y="1981200"/>
            <a:ext cx="3738563" cy="34051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145"/>
              </a:cxn>
              <a:cxn ang="0">
                <a:pos x="2355" y="2145"/>
              </a:cxn>
            </a:cxnLst>
            <a:rect l="0" t="0" r="r" b="b"/>
            <a:pathLst>
              <a:path w="2355" h="2145">
                <a:moveTo>
                  <a:pt x="0" y="0"/>
                </a:moveTo>
                <a:lnTo>
                  <a:pt x="0" y="2145"/>
                </a:lnTo>
                <a:lnTo>
                  <a:pt x="2355" y="2145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52" name="Rectangle 40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Total Revenue Test and Elasticity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8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38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8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8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8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41" grpId="0" animBg="1" autoUpdateAnimBg="0"/>
      <p:bldP spid="38942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Total Revenue Test and Elasticity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With an elastic demand curve, an increase in the price leads to a decrease in quantity demanded that is proportionately larger. Thus, total revenue decreases.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Microeconomics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 dirty="0">
                <a:solidFill>
                  <a:srgbClr val="FF0000"/>
                </a:solidFill>
              </a:rPr>
              <a:t>Microeconomics</a:t>
            </a:r>
          </a:p>
          <a:p>
            <a:pPr lvl="1"/>
            <a:r>
              <a:rPr lang="en-US" altLang="en-US" dirty="0"/>
              <a:t>Part of economics that deals with behavior and decision making by small units, such as individuals and firms</a:t>
            </a:r>
          </a:p>
          <a:p>
            <a:pPr lvl="1"/>
            <a:r>
              <a:rPr lang="en-US" altLang="en-US" dirty="0"/>
              <a:t>“The small picture”</a:t>
            </a:r>
          </a:p>
          <a:p>
            <a:r>
              <a:rPr lang="en-US" altLang="en-US" dirty="0"/>
              <a:t>Modern microeconomics is about supply, demand, and market equilibrium.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Freeform 4"/>
          <p:cNvSpPr>
            <a:spLocks/>
          </p:cNvSpPr>
          <p:nvPr/>
        </p:nvSpPr>
        <p:spPr bwMode="auto">
          <a:xfrm>
            <a:off x="522288" y="1727200"/>
            <a:ext cx="3838575" cy="37099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37"/>
              </a:cxn>
              <a:cxn ang="0">
                <a:pos x="2418" y="2337"/>
              </a:cxn>
            </a:cxnLst>
            <a:rect l="0" t="0" r="r" b="b"/>
            <a:pathLst>
              <a:path w="2418" h="2337">
                <a:moveTo>
                  <a:pt x="0" y="0"/>
                </a:moveTo>
                <a:lnTo>
                  <a:pt x="0" y="2337"/>
                </a:lnTo>
                <a:lnTo>
                  <a:pt x="2418" y="2337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89" name="Freeform 5"/>
          <p:cNvSpPr>
            <a:spLocks/>
          </p:cNvSpPr>
          <p:nvPr/>
        </p:nvSpPr>
        <p:spPr bwMode="auto">
          <a:xfrm>
            <a:off x="5095875" y="1727200"/>
            <a:ext cx="3824288" cy="37099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37"/>
              </a:cxn>
              <a:cxn ang="0">
                <a:pos x="2409" y="2337"/>
              </a:cxn>
            </a:cxnLst>
            <a:rect l="0" t="0" r="r" b="b"/>
            <a:pathLst>
              <a:path w="2409" h="2337">
                <a:moveTo>
                  <a:pt x="0" y="0"/>
                </a:moveTo>
                <a:lnTo>
                  <a:pt x="0" y="2337"/>
                </a:lnTo>
                <a:lnTo>
                  <a:pt x="2409" y="2337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1990" name="Group 6"/>
          <p:cNvGrpSpPr>
            <a:grpSpLocks/>
          </p:cNvGrpSpPr>
          <p:nvPr/>
        </p:nvGrpSpPr>
        <p:grpSpPr bwMode="auto">
          <a:xfrm>
            <a:off x="627063" y="3117850"/>
            <a:ext cx="3235325" cy="1127125"/>
            <a:chOff x="395" y="1964"/>
            <a:chExt cx="2038" cy="710"/>
          </a:xfrm>
        </p:grpSpPr>
        <p:sp>
          <p:nvSpPr>
            <p:cNvPr id="41991" name="Line 7"/>
            <p:cNvSpPr>
              <a:spLocks noChangeShapeType="1"/>
            </p:cNvSpPr>
            <p:nvPr/>
          </p:nvSpPr>
          <p:spPr bwMode="auto">
            <a:xfrm>
              <a:off x="395" y="1964"/>
              <a:ext cx="1568" cy="614"/>
            </a:xfrm>
            <a:prstGeom prst="line">
              <a:avLst/>
            </a:prstGeom>
            <a:noFill/>
            <a:ln w="44450">
              <a:solidFill>
                <a:srgbClr val="004C9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2" name="Rectangle 8"/>
            <p:cNvSpPr>
              <a:spLocks noChangeArrowheads="1"/>
            </p:cNvSpPr>
            <p:nvPr/>
          </p:nvSpPr>
          <p:spPr bwMode="auto">
            <a:xfrm>
              <a:off x="1995" y="2520"/>
              <a:ext cx="43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300">
                  <a:solidFill>
                    <a:srgbClr val="000000"/>
                  </a:solidFill>
                </a:rPr>
                <a:t>Demand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3703638" y="5470525"/>
            <a:ext cx="75565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Quantity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382588" y="5475288"/>
            <a:ext cx="1682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300">
                <a:solidFill>
                  <a:srgbClr val="000000"/>
                </a:solidFill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84138" y="1689100"/>
            <a:ext cx="496887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Price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41996" name="Group 12"/>
          <p:cNvGrpSpPr>
            <a:grpSpLocks/>
          </p:cNvGrpSpPr>
          <p:nvPr/>
        </p:nvGrpSpPr>
        <p:grpSpPr bwMode="auto">
          <a:xfrm>
            <a:off x="522288" y="3597275"/>
            <a:ext cx="1333500" cy="1839913"/>
            <a:chOff x="329" y="2266"/>
            <a:chExt cx="840" cy="1159"/>
          </a:xfrm>
        </p:grpSpPr>
        <p:sp>
          <p:nvSpPr>
            <p:cNvPr id="41997" name="Rectangle 13"/>
            <p:cNvSpPr>
              <a:spLocks noChangeArrowheads="1"/>
            </p:cNvSpPr>
            <p:nvPr/>
          </p:nvSpPr>
          <p:spPr bwMode="auto">
            <a:xfrm>
              <a:off x="329" y="2266"/>
              <a:ext cx="840" cy="1159"/>
            </a:xfrm>
            <a:prstGeom prst="rect">
              <a:avLst/>
            </a:prstGeom>
            <a:solidFill>
              <a:srgbClr val="EFE9F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8" name="Rectangle 14"/>
            <p:cNvSpPr>
              <a:spLocks noChangeArrowheads="1"/>
            </p:cNvSpPr>
            <p:nvPr/>
          </p:nvSpPr>
          <p:spPr bwMode="auto">
            <a:xfrm>
              <a:off x="352" y="2744"/>
              <a:ext cx="797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300">
                  <a:solidFill>
                    <a:srgbClr val="000000"/>
                  </a:solidFill>
                </a:rPr>
                <a:t>Revenue = $200 </a:t>
              </a:r>
            </a:p>
          </p:txBody>
        </p:sp>
      </p:grpSp>
      <p:grpSp>
        <p:nvGrpSpPr>
          <p:cNvPr id="41999" name="Group 15"/>
          <p:cNvGrpSpPr>
            <a:grpSpLocks/>
          </p:cNvGrpSpPr>
          <p:nvPr/>
        </p:nvGrpSpPr>
        <p:grpSpPr bwMode="auto">
          <a:xfrm>
            <a:off x="5246688" y="2989263"/>
            <a:ext cx="3208337" cy="1133475"/>
            <a:chOff x="3305" y="1883"/>
            <a:chExt cx="2021" cy="714"/>
          </a:xfrm>
        </p:grpSpPr>
        <p:sp>
          <p:nvSpPr>
            <p:cNvPr id="42000" name="Line 16"/>
            <p:cNvSpPr>
              <a:spLocks noChangeShapeType="1"/>
            </p:cNvSpPr>
            <p:nvPr/>
          </p:nvSpPr>
          <p:spPr bwMode="auto">
            <a:xfrm>
              <a:off x="3305" y="1883"/>
              <a:ext cx="1568" cy="625"/>
            </a:xfrm>
            <a:prstGeom prst="line">
              <a:avLst/>
            </a:prstGeom>
            <a:noFill/>
            <a:ln w="44450">
              <a:solidFill>
                <a:srgbClr val="004C9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1" name="Rectangle 17"/>
            <p:cNvSpPr>
              <a:spLocks noChangeArrowheads="1"/>
            </p:cNvSpPr>
            <p:nvPr/>
          </p:nvSpPr>
          <p:spPr bwMode="auto">
            <a:xfrm>
              <a:off x="4888" y="2443"/>
              <a:ext cx="43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300">
                  <a:solidFill>
                    <a:srgbClr val="000000"/>
                  </a:solidFill>
                </a:rPr>
                <a:t>Demand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8247063" y="5470525"/>
            <a:ext cx="75565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Quantity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4926013" y="5475288"/>
            <a:ext cx="1682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300">
                <a:solidFill>
                  <a:srgbClr val="000000"/>
                </a:solidFill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2004" name="Rectangle 20"/>
          <p:cNvSpPr>
            <a:spLocks noChangeArrowheads="1"/>
          </p:cNvSpPr>
          <p:nvPr/>
        </p:nvSpPr>
        <p:spPr bwMode="auto">
          <a:xfrm>
            <a:off x="4622800" y="1689100"/>
            <a:ext cx="496888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Price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42005" name="Group 21"/>
          <p:cNvGrpSpPr>
            <a:grpSpLocks/>
          </p:cNvGrpSpPr>
          <p:nvPr/>
        </p:nvGrpSpPr>
        <p:grpSpPr bwMode="auto">
          <a:xfrm>
            <a:off x="5095875" y="3133725"/>
            <a:ext cx="2070100" cy="2303463"/>
            <a:chOff x="3210" y="1974"/>
            <a:chExt cx="1304" cy="1451"/>
          </a:xfrm>
        </p:grpSpPr>
        <p:sp>
          <p:nvSpPr>
            <p:cNvPr id="42006" name="Rectangle 22"/>
            <p:cNvSpPr>
              <a:spLocks noChangeArrowheads="1"/>
            </p:cNvSpPr>
            <p:nvPr/>
          </p:nvSpPr>
          <p:spPr bwMode="auto">
            <a:xfrm>
              <a:off x="3210" y="1974"/>
              <a:ext cx="331" cy="1451"/>
            </a:xfrm>
            <a:prstGeom prst="rect">
              <a:avLst/>
            </a:prstGeom>
            <a:solidFill>
              <a:srgbClr val="EFE9F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2007" name="Group 23"/>
            <p:cNvGrpSpPr>
              <a:grpSpLocks/>
            </p:cNvGrpSpPr>
            <p:nvPr/>
          </p:nvGrpSpPr>
          <p:grpSpPr bwMode="auto">
            <a:xfrm>
              <a:off x="3456" y="2763"/>
              <a:ext cx="1058" cy="125"/>
              <a:chOff x="3456" y="2763"/>
              <a:chExt cx="1058" cy="125"/>
            </a:xfrm>
          </p:grpSpPr>
          <p:sp>
            <p:nvSpPr>
              <p:cNvPr id="42008" name="Line 24"/>
              <p:cNvSpPr>
                <a:spLocks noChangeShapeType="1"/>
              </p:cNvSpPr>
              <p:nvPr/>
            </p:nvSpPr>
            <p:spPr bwMode="auto">
              <a:xfrm>
                <a:off x="3456" y="2830"/>
                <a:ext cx="236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09" name="Rectangle 25"/>
              <p:cNvSpPr>
                <a:spLocks noChangeArrowheads="1"/>
              </p:cNvSpPr>
              <p:nvPr/>
            </p:nvSpPr>
            <p:spPr bwMode="auto">
              <a:xfrm>
                <a:off x="3717" y="2763"/>
                <a:ext cx="797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300">
                    <a:solidFill>
                      <a:srgbClr val="000000"/>
                    </a:solidFill>
                  </a:rPr>
                  <a:t>Revenue = $100 </a:t>
                </a:r>
              </a:p>
            </p:txBody>
          </p:sp>
        </p:grpSp>
      </p:grpSp>
      <p:grpSp>
        <p:nvGrpSpPr>
          <p:cNvPr id="42010" name="Group 26"/>
          <p:cNvGrpSpPr>
            <a:grpSpLocks/>
          </p:cNvGrpSpPr>
          <p:nvPr/>
        </p:nvGrpSpPr>
        <p:grpSpPr bwMode="auto">
          <a:xfrm>
            <a:off x="4876800" y="3048000"/>
            <a:ext cx="865188" cy="2638425"/>
            <a:chOff x="3047" y="1912"/>
            <a:chExt cx="545" cy="1662"/>
          </a:xfrm>
        </p:grpSpPr>
        <p:sp>
          <p:nvSpPr>
            <p:cNvPr id="42011" name="Freeform 27"/>
            <p:cNvSpPr>
              <a:spLocks/>
            </p:cNvSpPr>
            <p:nvPr/>
          </p:nvSpPr>
          <p:spPr bwMode="auto">
            <a:xfrm>
              <a:off x="3210" y="1974"/>
              <a:ext cx="331" cy="1451"/>
            </a:xfrm>
            <a:custGeom>
              <a:avLst/>
              <a:gdLst/>
              <a:ahLst/>
              <a:cxnLst>
                <a:cxn ang="0">
                  <a:pos x="331" y="1451"/>
                </a:cxn>
                <a:cxn ang="0">
                  <a:pos x="331" y="0"/>
                </a:cxn>
                <a:cxn ang="0">
                  <a:pos x="0" y="0"/>
                </a:cxn>
              </a:cxnLst>
              <a:rect l="0" t="0" r="r" b="b"/>
              <a:pathLst>
                <a:path w="331" h="1451">
                  <a:moveTo>
                    <a:pt x="331" y="1451"/>
                  </a:moveTo>
                  <a:lnTo>
                    <a:pt x="331" y="0"/>
                  </a:lnTo>
                  <a:lnTo>
                    <a:pt x="0" y="0"/>
                  </a:lnTo>
                </a:path>
              </a:pathLst>
            </a:custGeom>
            <a:noFill/>
            <a:ln w="14288" cap="flat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12" name="Oval 28"/>
            <p:cNvSpPr>
              <a:spLocks noChangeArrowheads="1"/>
            </p:cNvSpPr>
            <p:nvPr/>
          </p:nvSpPr>
          <p:spPr bwMode="auto">
            <a:xfrm>
              <a:off x="3512" y="1944"/>
              <a:ext cx="67" cy="7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13" name="Rectangle 29"/>
            <p:cNvSpPr>
              <a:spLocks noChangeArrowheads="1"/>
            </p:cNvSpPr>
            <p:nvPr/>
          </p:nvSpPr>
          <p:spPr bwMode="auto">
            <a:xfrm>
              <a:off x="3047" y="1912"/>
              <a:ext cx="11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300">
                  <a:solidFill>
                    <a:srgbClr val="000000"/>
                  </a:solidFill>
                </a:rPr>
                <a:t>$5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2014" name="Rectangle 30"/>
            <p:cNvSpPr>
              <a:spLocks noChangeArrowheads="1"/>
            </p:cNvSpPr>
            <p:nvPr/>
          </p:nvSpPr>
          <p:spPr bwMode="auto">
            <a:xfrm>
              <a:off x="3476" y="3449"/>
              <a:ext cx="11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300">
                  <a:solidFill>
                    <a:srgbClr val="000000"/>
                  </a:solidFill>
                </a:rPr>
                <a:t>20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42015" name="Rectangle 31"/>
          <p:cNvSpPr>
            <a:spLocks noChangeArrowheads="1"/>
          </p:cNvSpPr>
          <p:nvPr/>
        </p:nvSpPr>
        <p:spPr bwMode="auto">
          <a:xfrm>
            <a:off x="1323975" y="2047875"/>
            <a:ext cx="2073275" cy="374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1200" b="1">
                <a:solidFill>
                  <a:srgbClr val="000000"/>
                </a:solidFill>
              </a:rPr>
              <a:t>An Increase in price from $4</a:t>
            </a:r>
          </a:p>
          <a:p>
            <a:pPr eaLnBrk="0" hangingPunct="0"/>
            <a:r>
              <a:rPr lang="en-US" sz="1200" b="1">
                <a:solidFill>
                  <a:srgbClr val="000000"/>
                </a:solidFill>
              </a:rPr>
              <a:t> to $5 …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2016" name="Rectangle 32"/>
          <p:cNvSpPr>
            <a:spLocks noChangeArrowheads="1"/>
          </p:cNvSpPr>
          <p:nvPr/>
        </p:nvSpPr>
        <p:spPr bwMode="auto">
          <a:xfrm>
            <a:off x="5829300" y="2047875"/>
            <a:ext cx="2073275" cy="5572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1200" b="1">
                <a:solidFill>
                  <a:srgbClr val="000000"/>
                </a:solidFill>
              </a:rPr>
              <a:t>… leads to an decrease in total revenue from $200 to $100</a:t>
            </a:r>
          </a:p>
        </p:txBody>
      </p:sp>
      <p:grpSp>
        <p:nvGrpSpPr>
          <p:cNvPr id="42017" name="Group 33"/>
          <p:cNvGrpSpPr>
            <a:grpSpLocks/>
          </p:cNvGrpSpPr>
          <p:nvPr/>
        </p:nvGrpSpPr>
        <p:grpSpPr bwMode="auto">
          <a:xfrm>
            <a:off x="304800" y="3505200"/>
            <a:ext cx="1660525" cy="2187575"/>
            <a:chOff x="185" y="2196"/>
            <a:chExt cx="1046" cy="1378"/>
          </a:xfrm>
        </p:grpSpPr>
        <p:sp>
          <p:nvSpPr>
            <p:cNvPr id="42018" name="Freeform 34"/>
            <p:cNvSpPr>
              <a:spLocks/>
            </p:cNvSpPr>
            <p:nvPr/>
          </p:nvSpPr>
          <p:spPr bwMode="auto">
            <a:xfrm>
              <a:off x="329" y="2266"/>
              <a:ext cx="840" cy="1159"/>
            </a:xfrm>
            <a:custGeom>
              <a:avLst/>
              <a:gdLst/>
              <a:ahLst/>
              <a:cxnLst>
                <a:cxn ang="0">
                  <a:pos x="840" y="1159"/>
                </a:cxn>
                <a:cxn ang="0">
                  <a:pos x="840" y="0"/>
                </a:cxn>
                <a:cxn ang="0">
                  <a:pos x="0" y="0"/>
                </a:cxn>
              </a:cxnLst>
              <a:rect l="0" t="0" r="r" b="b"/>
              <a:pathLst>
                <a:path w="840" h="1159">
                  <a:moveTo>
                    <a:pt x="840" y="1159"/>
                  </a:moveTo>
                  <a:lnTo>
                    <a:pt x="840" y="0"/>
                  </a:lnTo>
                  <a:lnTo>
                    <a:pt x="0" y="0"/>
                  </a:lnTo>
                </a:path>
              </a:pathLst>
            </a:custGeom>
            <a:noFill/>
            <a:ln w="14288" cap="flat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19" name="Oval 35"/>
            <p:cNvSpPr>
              <a:spLocks noChangeArrowheads="1"/>
            </p:cNvSpPr>
            <p:nvPr/>
          </p:nvSpPr>
          <p:spPr bwMode="auto">
            <a:xfrm>
              <a:off x="1133" y="2232"/>
              <a:ext cx="69" cy="7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20" name="Rectangle 36"/>
            <p:cNvSpPr>
              <a:spLocks noChangeArrowheads="1"/>
            </p:cNvSpPr>
            <p:nvPr/>
          </p:nvSpPr>
          <p:spPr bwMode="auto">
            <a:xfrm>
              <a:off x="185" y="2196"/>
              <a:ext cx="11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300">
                  <a:solidFill>
                    <a:srgbClr val="000000"/>
                  </a:solidFill>
                </a:rPr>
                <a:t>$4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2021" name="Rectangle 37"/>
            <p:cNvSpPr>
              <a:spLocks noChangeArrowheads="1"/>
            </p:cNvSpPr>
            <p:nvPr/>
          </p:nvSpPr>
          <p:spPr bwMode="auto">
            <a:xfrm>
              <a:off x="1115" y="3449"/>
              <a:ext cx="11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300">
                  <a:solidFill>
                    <a:srgbClr val="000000"/>
                  </a:solidFill>
                </a:rPr>
                <a:t>50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42022" name="Rectangle 38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Total Revenue Test and Elasticity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42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42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2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2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15" grpId="0" animBg="1" autoUpdateAnimBg="0"/>
      <p:bldP spid="42016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Elasticity cont.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Because the price elasticity of demand measures how much quantity demanded responds to the price, it is closely related to the slope of the demand curve.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Freeform 4"/>
          <p:cNvSpPr>
            <a:spLocks/>
          </p:cNvSpPr>
          <p:nvPr/>
        </p:nvSpPr>
        <p:spPr bwMode="auto">
          <a:xfrm>
            <a:off x="2028825" y="2044700"/>
            <a:ext cx="5862638" cy="33004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079"/>
              </a:cxn>
              <a:cxn ang="0">
                <a:pos x="3693" y="2079"/>
              </a:cxn>
            </a:cxnLst>
            <a:rect l="0" t="0" r="r" b="b"/>
            <a:pathLst>
              <a:path w="3693" h="2079">
                <a:moveTo>
                  <a:pt x="0" y="0"/>
                </a:moveTo>
                <a:lnTo>
                  <a:pt x="0" y="2079"/>
                </a:lnTo>
                <a:lnTo>
                  <a:pt x="3693" y="2079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968500" y="1571625"/>
            <a:ext cx="6227763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</a:rPr>
              <a:t>(a) Perfectly Inelastic Demand: Elasticity Equals 0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30726" name="Group 6"/>
          <p:cNvGrpSpPr>
            <a:grpSpLocks/>
          </p:cNvGrpSpPr>
          <p:nvPr/>
        </p:nvGrpSpPr>
        <p:grpSpPr bwMode="auto">
          <a:xfrm>
            <a:off x="1666875" y="3008313"/>
            <a:ext cx="3698875" cy="258762"/>
            <a:chOff x="1050" y="1895"/>
            <a:chExt cx="2330" cy="163"/>
          </a:xfrm>
        </p:grpSpPr>
        <p:sp>
          <p:nvSpPr>
            <p:cNvPr id="30727" name="Line 7"/>
            <p:cNvSpPr>
              <a:spLocks noChangeShapeType="1"/>
            </p:cNvSpPr>
            <p:nvPr/>
          </p:nvSpPr>
          <p:spPr bwMode="auto">
            <a:xfrm flipH="1">
              <a:off x="1278" y="1956"/>
              <a:ext cx="2102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28" name="Rectangle 8"/>
            <p:cNvSpPr>
              <a:spLocks noChangeArrowheads="1"/>
            </p:cNvSpPr>
            <p:nvPr/>
          </p:nvSpPr>
          <p:spPr bwMode="auto">
            <a:xfrm>
              <a:off x="1050" y="1895"/>
              <a:ext cx="152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$5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30729" name="Group 9"/>
          <p:cNvGrpSpPr>
            <a:grpSpLocks/>
          </p:cNvGrpSpPr>
          <p:nvPr/>
        </p:nvGrpSpPr>
        <p:grpSpPr bwMode="auto">
          <a:xfrm>
            <a:off x="1787525" y="3444875"/>
            <a:ext cx="3578225" cy="258763"/>
            <a:chOff x="1126" y="2170"/>
            <a:chExt cx="2254" cy="163"/>
          </a:xfrm>
        </p:grpSpPr>
        <p:sp>
          <p:nvSpPr>
            <p:cNvPr id="30730" name="Line 10"/>
            <p:cNvSpPr>
              <a:spLocks noChangeShapeType="1"/>
            </p:cNvSpPr>
            <p:nvPr/>
          </p:nvSpPr>
          <p:spPr bwMode="auto">
            <a:xfrm flipH="1">
              <a:off x="1278" y="2241"/>
              <a:ext cx="2102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>
              <a:off x="1126" y="2170"/>
              <a:ext cx="7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4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961188" y="5391150"/>
            <a:ext cx="8763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</a:rPr>
              <a:t>Quantity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30733" name="Group 13"/>
          <p:cNvGrpSpPr>
            <a:grpSpLocks/>
          </p:cNvGrpSpPr>
          <p:nvPr/>
        </p:nvGrpSpPr>
        <p:grpSpPr bwMode="auto">
          <a:xfrm>
            <a:off x="5180013" y="2295525"/>
            <a:ext cx="1370012" cy="3360738"/>
            <a:chOff x="3263" y="1446"/>
            <a:chExt cx="863" cy="2117"/>
          </a:xfrm>
        </p:grpSpPr>
        <p:grpSp>
          <p:nvGrpSpPr>
            <p:cNvPr id="30734" name="Group 14"/>
            <p:cNvGrpSpPr>
              <a:grpSpLocks/>
            </p:cNvGrpSpPr>
            <p:nvPr/>
          </p:nvGrpSpPr>
          <p:grpSpPr bwMode="auto">
            <a:xfrm>
              <a:off x="3380" y="1446"/>
              <a:ext cx="746" cy="1921"/>
              <a:chOff x="3380" y="1446"/>
              <a:chExt cx="746" cy="1921"/>
            </a:xfrm>
          </p:grpSpPr>
          <p:sp>
            <p:nvSpPr>
              <p:cNvPr id="30735" name="Line 15"/>
              <p:cNvSpPr>
                <a:spLocks noChangeShapeType="1"/>
              </p:cNvSpPr>
              <p:nvPr/>
            </p:nvSpPr>
            <p:spPr bwMode="auto">
              <a:xfrm flipV="1">
                <a:off x="3380" y="1498"/>
                <a:ext cx="1" cy="1869"/>
              </a:xfrm>
              <a:prstGeom prst="line">
                <a:avLst/>
              </a:prstGeom>
              <a:noFill/>
              <a:ln w="71438">
                <a:solidFill>
                  <a:srgbClr val="004C9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6" name="Rectangle 16"/>
              <p:cNvSpPr>
                <a:spLocks noChangeArrowheads="1"/>
              </p:cNvSpPr>
              <p:nvPr/>
            </p:nvSpPr>
            <p:spPr bwMode="auto">
              <a:xfrm>
                <a:off x="3447" y="1446"/>
                <a:ext cx="679" cy="1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700">
                    <a:solidFill>
                      <a:srgbClr val="000000"/>
                    </a:solidFill>
                  </a:rPr>
                  <a:t>Demand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sp>
          <p:nvSpPr>
            <p:cNvPr id="30737" name="Rectangle 17"/>
            <p:cNvSpPr>
              <a:spLocks noChangeArrowheads="1"/>
            </p:cNvSpPr>
            <p:nvPr/>
          </p:nvSpPr>
          <p:spPr bwMode="auto">
            <a:xfrm>
              <a:off x="3263" y="3400"/>
              <a:ext cx="22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100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1966913" y="5397500"/>
            <a:ext cx="12065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30739" name="Group 19"/>
          <p:cNvGrpSpPr>
            <a:grpSpLocks/>
          </p:cNvGrpSpPr>
          <p:nvPr/>
        </p:nvGrpSpPr>
        <p:grpSpPr bwMode="auto">
          <a:xfrm>
            <a:off x="528638" y="3400425"/>
            <a:ext cx="1404937" cy="1217613"/>
            <a:chOff x="333" y="2142"/>
            <a:chExt cx="885" cy="767"/>
          </a:xfrm>
        </p:grpSpPr>
        <p:sp>
          <p:nvSpPr>
            <p:cNvPr id="30740" name="Line 20"/>
            <p:cNvSpPr>
              <a:spLocks noChangeShapeType="1"/>
            </p:cNvSpPr>
            <p:nvPr/>
          </p:nvSpPr>
          <p:spPr bwMode="auto">
            <a:xfrm flipV="1">
              <a:off x="813" y="2142"/>
              <a:ext cx="300" cy="297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741" name="Group 21"/>
            <p:cNvGrpSpPr>
              <a:grpSpLocks/>
            </p:cNvGrpSpPr>
            <p:nvPr/>
          </p:nvGrpSpPr>
          <p:grpSpPr bwMode="auto">
            <a:xfrm>
              <a:off x="333" y="2389"/>
              <a:ext cx="885" cy="520"/>
              <a:chOff x="333" y="2389"/>
              <a:chExt cx="885" cy="520"/>
            </a:xfrm>
          </p:grpSpPr>
          <p:sp>
            <p:nvSpPr>
              <p:cNvPr id="30742" name="Rectangle 22"/>
              <p:cNvSpPr>
                <a:spLocks noChangeArrowheads="1"/>
              </p:cNvSpPr>
              <p:nvPr/>
            </p:nvSpPr>
            <p:spPr bwMode="auto">
              <a:xfrm>
                <a:off x="333" y="2389"/>
                <a:ext cx="885" cy="520"/>
              </a:xfrm>
              <a:prstGeom prst="rect">
                <a:avLst/>
              </a:prstGeom>
              <a:solidFill>
                <a:srgbClr val="E1E5E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3" name="Rectangle 23"/>
              <p:cNvSpPr>
                <a:spLocks noChangeArrowheads="1"/>
              </p:cNvSpPr>
              <p:nvPr/>
            </p:nvSpPr>
            <p:spPr bwMode="auto">
              <a:xfrm>
                <a:off x="402" y="2393"/>
                <a:ext cx="319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700">
                    <a:solidFill>
                      <a:srgbClr val="000000"/>
                    </a:solidFill>
                  </a:rPr>
                  <a:t>1. An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0744" name="Rectangle 24"/>
              <p:cNvSpPr>
                <a:spLocks noChangeArrowheads="1"/>
              </p:cNvSpPr>
              <p:nvPr/>
            </p:nvSpPr>
            <p:spPr bwMode="auto">
              <a:xfrm>
                <a:off x="402" y="2557"/>
                <a:ext cx="515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700">
                    <a:solidFill>
                      <a:srgbClr val="000000"/>
                    </a:solidFill>
                  </a:rPr>
                  <a:t>increase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0745" name="Rectangle 25"/>
              <p:cNvSpPr>
                <a:spLocks noChangeArrowheads="1"/>
              </p:cNvSpPr>
              <p:nvPr/>
            </p:nvSpPr>
            <p:spPr bwMode="auto">
              <a:xfrm>
                <a:off x="402" y="2722"/>
                <a:ext cx="667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700">
                    <a:solidFill>
                      <a:srgbClr val="000000"/>
                    </a:solidFill>
                  </a:rPr>
                  <a:t>in price . . .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30746" name="Group 26"/>
          <p:cNvGrpSpPr>
            <a:grpSpLocks/>
          </p:cNvGrpSpPr>
          <p:nvPr/>
        </p:nvGrpSpPr>
        <p:grpSpPr bwMode="auto">
          <a:xfrm>
            <a:off x="2411413" y="5640388"/>
            <a:ext cx="4845050" cy="509587"/>
            <a:chOff x="1519" y="3553"/>
            <a:chExt cx="3052" cy="321"/>
          </a:xfrm>
        </p:grpSpPr>
        <p:sp>
          <p:nvSpPr>
            <p:cNvPr id="30747" name="Line 27"/>
            <p:cNvSpPr>
              <a:spLocks noChangeShapeType="1"/>
            </p:cNvSpPr>
            <p:nvPr/>
          </p:nvSpPr>
          <p:spPr bwMode="auto">
            <a:xfrm flipH="1">
              <a:off x="3335" y="3553"/>
              <a:ext cx="75" cy="160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748" name="Group 28"/>
            <p:cNvGrpSpPr>
              <a:grpSpLocks/>
            </p:cNvGrpSpPr>
            <p:nvPr/>
          </p:nvGrpSpPr>
          <p:grpSpPr bwMode="auto">
            <a:xfrm>
              <a:off x="1519" y="3676"/>
              <a:ext cx="3052" cy="198"/>
              <a:chOff x="1519" y="3676"/>
              <a:chExt cx="3052" cy="198"/>
            </a:xfrm>
          </p:grpSpPr>
          <p:sp>
            <p:nvSpPr>
              <p:cNvPr id="30749" name="Rectangle 29"/>
              <p:cNvSpPr>
                <a:spLocks noChangeArrowheads="1"/>
              </p:cNvSpPr>
              <p:nvPr/>
            </p:nvSpPr>
            <p:spPr bwMode="auto">
              <a:xfrm>
                <a:off x="1519" y="3676"/>
                <a:ext cx="3052" cy="198"/>
              </a:xfrm>
              <a:prstGeom prst="rect">
                <a:avLst/>
              </a:prstGeom>
              <a:solidFill>
                <a:srgbClr val="E1E5E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0" name="Rectangle 30"/>
              <p:cNvSpPr>
                <a:spLocks noChangeArrowheads="1"/>
              </p:cNvSpPr>
              <p:nvPr/>
            </p:nvSpPr>
            <p:spPr bwMode="auto">
              <a:xfrm>
                <a:off x="1599" y="3695"/>
                <a:ext cx="2953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700">
                    <a:solidFill>
                      <a:srgbClr val="000000"/>
                    </a:solidFill>
                  </a:rPr>
                  <a:t>2. . . . leaves the quantity demanded unchanged.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0751" name="Rectangle 31"/>
          <p:cNvSpPr>
            <a:spLocks noChangeArrowheads="1"/>
          </p:cNvSpPr>
          <p:nvPr/>
        </p:nvSpPr>
        <p:spPr bwMode="auto">
          <a:xfrm>
            <a:off x="1303338" y="2035175"/>
            <a:ext cx="752475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</a:rPr>
              <a:t>Price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0752" name="Line 32"/>
          <p:cNvSpPr>
            <a:spLocks noChangeShapeType="1"/>
          </p:cNvSpPr>
          <p:nvPr/>
        </p:nvSpPr>
        <p:spPr bwMode="auto">
          <a:xfrm>
            <a:off x="1862138" y="3246438"/>
            <a:ext cx="1587" cy="249237"/>
          </a:xfrm>
          <a:prstGeom prst="line">
            <a:avLst/>
          </a:prstGeom>
          <a:noFill/>
          <a:ln w="23876">
            <a:solidFill>
              <a:srgbClr val="000000"/>
            </a:solidFill>
            <a:round/>
            <a:headEnd type="stealth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3" name="Text Box 33"/>
          <p:cNvSpPr txBox="1">
            <a:spLocks noChangeArrowheads="1"/>
          </p:cNvSpPr>
          <p:nvPr/>
        </p:nvSpPr>
        <p:spPr bwMode="auto">
          <a:xfrm>
            <a:off x="914400" y="228600"/>
            <a:ext cx="7467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/>
              <a:t>Perfectly Inelastic Demand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0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6991350" y="5459413"/>
            <a:ext cx="8763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</a:rPr>
              <a:t>Quantity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31750" name="Group 6"/>
          <p:cNvGrpSpPr>
            <a:grpSpLocks/>
          </p:cNvGrpSpPr>
          <p:nvPr/>
        </p:nvGrpSpPr>
        <p:grpSpPr bwMode="auto">
          <a:xfrm>
            <a:off x="1620838" y="3044825"/>
            <a:ext cx="3392487" cy="2679700"/>
            <a:chOff x="1021" y="1918"/>
            <a:chExt cx="2137" cy="1688"/>
          </a:xfrm>
        </p:grpSpPr>
        <p:sp>
          <p:nvSpPr>
            <p:cNvPr id="31751" name="Freeform 7"/>
            <p:cNvSpPr>
              <a:spLocks/>
            </p:cNvSpPr>
            <p:nvPr/>
          </p:nvSpPr>
          <p:spPr bwMode="auto">
            <a:xfrm>
              <a:off x="1266" y="1980"/>
              <a:ext cx="1892" cy="1411"/>
            </a:xfrm>
            <a:custGeom>
              <a:avLst/>
              <a:gdLst/>
              <a:ahLst/>
              <a:cxnLst>
                <a:cxn ang="0">
                  <a:pos x="1892" y="1411"/>
                </a:cxn>
                <a:cxn ang="0">
                  <a:pos x="1892" y="0"/>
                </a:cxn>
                <a:cxn ang="0">
                  <a:pos x="0" y="0"/>
                </a:cxn>
              </a:cxnLst>
              <a:rect l="0" t="0" r="r" b="b"/>
              <a:pathLst>
                <a:path w="1892" h="1411">
                  <a:moveTo>
                    <a:pt x="1892" y="1411"/>
                  </a:moveTo>
                  <a:lnTo>
                    <a:pt x="1892" y="0"/>
                  </a:lnTo>
                  <a:lnTo>
                    <a:pt x="0" y="0"/>
                  </a:lnTo>
                </a:path>
              </a:pathLst>
            </a:custGeom>
            <a:noFill/>
            <a:ln w="23813" cap="flat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2" name="Rectangle 8"/>
            <p:cNvSpPr>
              <a:spLocks noChangeArrowheads="1"/>
            </p:cNvSpPr>
            <p:nvPr/>
          </p:nvSpPr>
          <p:spPr bwMode="auto">
            <a:xfrm>
              <a:off x="1021" y="1918"/>
              <a:ext cx="152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$5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753" name="Rectangle 9"/>
            <p:cNvSpPr>
              <a:spLocks noChangeArrowheads="1"/>
            </p:cNvSpPr>
            <p:nvPr/>
          </p:nvSpPr>
          <p:spPr bwMode="auto">
            <a:xfrm>
              <a:off x="2989" y="3443"/>
              <a:ext cx="152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90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31754" name="Group 10"/>
          <p:cNvGrpSpPr>
            <a:grpSpLocks/>
          </p:cNvGrpSpPr>
          <p:nvPr/>
        </p:nvGrpSpPr>
        <p:grpSpPr bwMode="auto">
          <a:xfrm>
            <a:off x="4725988" y="2416175"/>
            <a:ext cx="2238375" cy="1743075"/>
            <a:chOff x="2977" y="1522"/>
            <a:chExt cx="1410" cy="1098"/>
          </a:xfrm>
        </p:grpSpPr>
        <p:sp>
          <p:nvSpPr>
            <p:cNvPr id="31755" name="Freeform 11"/>
            <p:cNvSpPr>
              <a:spLocks/>
            </p:cNvSpPr>
            <p:nvPr/>
          </p:nvSpPr>
          <p:spPr bwMode="auto">
            <a:xfrm>
              <a:off x="2977" y="1522"/>
              <a:ext cx="856" cy="9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" y="80"/>
                </a:cxn>
              </a:cxnLst>
              <a:rect l="0" t="0" r="r" b="b"/>
              <a:pathLst>
                <a:path w="57" h="80">
                  <a:moveTo>
                    <a:pt x="0" y="0"/>
                  </a:moveTo>
                  <a:cubicBezTo>
                    <a:pt x="10" y="33"/>
                    <a:pt x="14" y="64"/>
                    <a:pt x="57" y="80"/>
                  </a:cubicBezTo>
                </a:path>
              </a:pathLst>
            </a:custGeom>
            <a:noFill/>
            <a:ln w="71438">
              <a:solidFill>
                <a:srgbClr val="004C9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6" name="Rectangle 12"/>
            <p:cNvSpPr>
              <a:spLocks noChangeArrowheads="1"/>
            </p:cNvSpPr>
            <p:nvPr/>
          </p:nvSpPr>
          <p:spPr bwMode="auto">
            <a:xfrm>
              <a:off x="3872" y="2457"/>
              <a:ext cx="51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Demand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1331913" y="2073275"/>
            <a:ext cx="53022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</a:rPr>
              <a:t>Price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31770" name="Group 26"/>
          <p:cNvGrpSpPr>
            <a:grpSpLocks/>
          </p:cNvGrpSpPr>
          <p:nvPr/>
        </p:nvGrpSpPr>
        <p:grpSpPr bwMode="auto">
          <a:xfrm>
            <a:off x="1741488" y="3508375"/>
            <a:ext cx="3903662" cy="2216150"/>
            <a:chOff x="1097" y="2210"/>
            <a:chExt cx="2459" cy="1396"/>
          </a:xfrm>
        </p:grpSpPr>
        <p:sp>
          <p:nvSpPr>
            <p:cNvPr id="31771" name="Freeform 27"/>
            <p:cNvSpPr>
              <a:spLocks/>
            </p:cNvSpPr>
            <p:nvPr/>
          </p:nvSpPr>
          <p:spPr bwMode="auto">
            <a:xfrm>
              <a:off x="1266" y="2265"/>
              <a:ext cx="2102" cy="1126"/>
            </a:xfrm>
            <a:custGeom>
              <a:avLst/>
              <a:gdLst/>
              <a:ahLst/>
              <a:cxnLst>
                <a:cxn ang="0">
                  <a:pos x="2102" y="1126"/>
                </a:cxn>
                <a:cxn ang="0">
                  <a:pos x="2102" y="0"/>
                </a:cxn>
                <a:cxn ang="0">
                  <a:pos x="0" y="0"/>
                </a:cxn>
              </a:cxnLst>
              <a:rect l="0" t="0" r="r" b="b"/>
              <a:pathLst>
                <a:path w="2102" h="1126">
                  <a:moveTo>
                    <a:pt x="2102" y="1126"/>
                  </a:moveTo>
                  <a:lnTo>
                    <a:pt x="2102" y="0"/>
                  </a:lnTo>
                  <a:lnTo>
                    <a:pt x="0" y="0"/>
                  </a:lnTo>
                </a:path>
              </a:pathLst>
            </a:custGeom>
            <a:noFill/>
            <a:ln w="23813" cap="flat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2" name="Rectangle 28"/>
            <p:cNvSpPr>
              <a:spLocks noChangeArrowheads="1"/>
            </p:cNvSpPr>
            <p:nvPr/>
          </p:nvSpPr>
          <p:spPr bwMode="auto">
            <a:xfrm>
              <a:off x="1097" y="2210"/>
              <a:ext cx="7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773" name="Rectangle 29"/>
            <p:cNvSpPr>
              <a:spLocks noChangeArrowheads="1"/>
            </p:cNvSpPr>
            <p:nvPr/>
          </p:nvSpPr>
          <p:spPr bwMode="auto">
            <a:xfrm>
              <a:off x="3328" y="3443"/>
              <a:ext cx="22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100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31774" name="Freeform 30"/>
          <p:cNvSpPr>
            <a:spLocks/>
          </p:cNvSpPr>
          <p:nvPr/>
        </p:nvSpPr>
        <p:spPr bwMode="auto">
          <a:xfrm>
            <a:off x="1997075" y="2082800"/>
            <a:ext cx="5862638" cy="33004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079"/>
              </a:cxn>
              <a:cxn ang="0">
                <a:pos x="3693" y="2079"/>
              </a:cxn>
            </a:cxnLst>
            <a:rect l="0" t="0" r="r" b="b"/>
            <a:pathLst>
              <a:path w="3693" h="2079">
                <a:moveTo>
                  <a:pt x="0" y="0"/>
                </a:moveTo>
                <a:lnTo>
                  <a:pt x="0" y="2079"/>
                </a:lnTo>
                <a:lnTo>
                  <a:pt x="3693" y="2079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5" name="Line 31"/>
          <p:cNvSpPr>
            <a:spLocks noChangeShapeType="1"/>
          </p:cNvSpPr>
          <p:nvPr/>
        </p:nvSpPr>
        <p:spPr bwMode="auto">
          <a:xfrm>
            <a:off x="1819275" y="3290888"/>
            <a:ext cx="1588" cy="242887"/>
          </a:xfrm>
          <a:prstGeom prst="line">
            <a:avLst/>
          </a:prstGeom>
          <a:noFill/>
          <a:ln w="23876">
            <a:solidFill>
              <a:srgbClr val="000000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76" name="Line 32"/>
          <p:cNvSpPr>
            <a:spLocks noChangeShapeType="1"/>
          </p:cNvSpPr>
          <p:nvPr/>
        </p:nvSpPr>
        <p:spPr bwMode="auto">
          <a:xfrm>
            <a:off x="5043488" y="5578475"/>
            <a:ext cx="217487" cy="3175"/>
          </a:xfrm>
          <a:prstGeom prst="line">
            <a:avLst/>
          </a:prstGeom>
          <a:noFill/>
          <a:ln w="23876">
            <a:solidFill>
              <a:srgbClr val="000000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77" name="Rectangle 33"/>
          <p:cNvSpPr>
            <a:spLocks noChangeArrowheads="1"/>
          </p:cNvSpPr>
          <p:nvPr/>
        </p:nvSpPr>
        <p:spPr bwMode="auto">
          <a:xfrm>
            <a:off x="1939925" y="5465763"/>
            <a:ext cx="12065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1778" name="Text Box 34"/>
          <p:cNvSpPr txBox="1">
            <a:spLocks noChangeArrowheads="1"/>
          </p:cNvSpPr>
          <p:nvPr/>
        </p:nvSpPr>
        <p:spPr bwMode="auto">
          <a:xfrm>
            <a:off x="914400" y="228600"/>
            <a:ext cx="7467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/>
              <a:t>Inelastic Demand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75" grpId="0" animBg="1"/>
      <p:bldP spid="3177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Freeform 4"/>
          <p:cNvSpPr>
            <a:spLocks/>
          </p:cNvSpPr>
          <p:nvPr/>
        </p:nvSpPr>
        <p:spPr bwMode="auto">
          <a:xfrm>
            <a:off x="2203450" y="2020888"/>
            <a:ext cx="5861050" cy="33004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079"/>
              </a:cxn>
              <a:cxn ang="0">
                <a:pos x="3692" y="2079"/>
              </a:cxn>
            </a:cxnLst>
            <a:rect l="0" t="0" r="r" b="b"/>
            <a:pathLst>
              <a:path w="3692" h="2079">
                <a:moveTo>
                  <a:pt x="0" y="0"/>
                </a:moveTo>
                <a:lnTo>
                  <a:pt x="0" y="2079"/>
                </a:lnTo>
                <a:lnTo>
                  <a:pt x="3692" y="2079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7170738" y="5381625"/>
            <a:ext cx="8763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</a:rPr>
              <a:t>Quantity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32780" name="Group 12"/>
          <p:cNvGrpSpPr>
            <a:grpSpLocks/>
          </p:cNvGrpSpPr>
          <p:nvPr/>
        </p:nvGrpSpPr>
        <p:grpSpPr bwMode="auto">
          <a:xfrm>
            <a:off x="1944688" y="3436938"/>
            <a:ext cx="3762375" cy="2209800"/>
            <a:chOff x="1225" y="2165"/>
            <a:chExt cx="2370" cy="1392"/>
          </a:xfrm>
        </p:grpSpPr>
        <p:sp>
          <p:nvSpPr>
            <p:cNvPr id="32781" name="Freeform 13"/>
            <p:cNvSpPr>
              <a:spLocks/>
            </p:cNvSpPr>
            <p:nvPr/>
          </p:nvSpPr>
          <p:spPr bwMode="auto">
            <a:xfrm>
              <a:off x="1388" y="2226"/>
              <a:ext cx="2101" cy="1126"/>
            </a:xfrm>
            <a:custGeom>
              <a:avLst/>
              <a:gdLst/>
              <a:ahLst/>
              <a:cxnLst>
                <a:cxn ang="0">
                  <a:pos x="2101" y="1126"/>
                </a:cxn>
                <a:cxn ang="0">
                  <a:pos x="2101" y="0"/>
                </a:cxn>
                <a:cxn ang="0">
                  <a:pos x="0" y="0"/>
                </a:cxn>
              </a:cxnLst>
              <a:rect l="0" t="0" r="r" b="b"/>
              <a:pathLst>
                <a:path w="2101" h="1126">
                  <a:moveTo>
                    <a:pt x="2101" y="1126"/>
                  </a:moveTo>
                  <a:lnTo>
                    <a:pt x="2101" y="0"/>
                  </a:lnTo>
                  <a:lnTo>
                    <a:pt x="0" y="0"/>
                  </a:lnTo>
                </a:path>
              </a:pathLst>
            </a:custGeom>
            <a:noFill/>
            <a:ln w="23813" cap="flat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2" name="Rectangle 14"/>
            <p:cNvSpPr>
              <a:spLocks noChangeArrowheads="1"/>
            </p:cNvSpPr>
            <p:nvPr/>
          </p:nvSpPr>
          <p:spPr bwMode="auto">
            <a:xfrm>
              <a:off x="1225" y="2165"/>
              <a:ext cx="7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783" name="Rectangle 15"/>
            <p:cNvSpPr>
              <a:spLocks noChangeArrowheads="1"/>
            </p:cNvSpPr>
            <p:nvPr/>
          </p:nvSpPr>
          <p:spPr bwMode="auto">
            <a:xfrm>
              <a:off x="3367" y="3394"/>
              <a:ext cx="22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100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32784" name="Rectangle 16"/>
          <p:cNvSpPr>
            <a:spLocks noChangeArrowheads="1"/>
          </p:cNvSpPr>
          <p:nvPr/>
        </p:nvSpPr>
        <p:spPr bwMode="auto">
          <a:xfrm>
            <a:off x="1535113" y="1968500"/>
            <a:ext cx="53022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</a:rPr>
              <a:t>Price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32785" name="Group 17"/>
          <p:cNvGrpSpPr>
            <a:grpSpLocks/>
          </p:cNvGrpSpPr>
          <p:nvPr/>
        </p:nvGrpSpPr>
        <p:grpSpPr bwMode="auto">
          <a:xfrm>
            <a:off x="1824038" y="2973388"/>
            <a:ext cx="3143250" cy="2673350"/>
            <a:chOff x="1149" y="1873"/>
            <a:chExt cx="1980" cy="1684"/>
          </a:xfrm>
        </p:grpSpPr>
        <p:sp>
          <p:nvSpPr>
            <p:cNvPr id="32786" name="Freeform 18"/>
            <p:cNvSpPr>
              <a:spLocks/>
            </p:cNvSpPr>
            <p:nvPr/>
          </p:nvSpPr>
          <p:spPr bwMode="auto">
            <a:xfrm>
              <a:off x="1388" y="1941"/>
              <a:ext cx="1681" cy="1411"/>
            </a:xfrm>
            <a:custGeom>
              <a:avLst/>
              <a:gdLst/>
              <a:ahLst/>
              <a:cxnLst>
                <a:cxn ang="0">
                  <a:pos x="1681" y="1411"/>
                </a:cxn>
                <a:cxn ang="0">
                  <a:pos x="1681" y="0"/>
                </a:cxn>
                <a:cxn ang="0">
                  <a:pos x="0" y="0"/>
                </a:cxn>
              </a:cxnLst>
              <a:rect l="0" t="0" r="r" b="b"/>
              <a:pathLst>
                <a:path w="1681" h="1411">
                  <a:moveTo>
                    <a:pt x="1681" y="1411"/>
                  </a:moveTo>
                  <a:lnTo>
                    <a:pt x="1681" y="0"/>
                  </a:lnTo>
                  <a:lnTo>
                    <a:pt x="0" y="0"/>
                  </a:lnTo>
                </a:path>
              </a:pathLst>
            </a:custGeom>
            <a:noFill/>
            <a:ln w="23813" cap="flat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7" name="Rectangle 19"/>
            <p:cNvSpPr>
              <a:spLocks noChangeArrowheads="1"/>
            </p:cNvSpPr>
            <p:nvPr/>
          </p:nvSpPr>
          <p:spPr bwMode="auto">
            <a:xfrm>
              <a:off x="1149" y="1873"/>
              <a:ext cx="152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$5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788" name="Rectangle 20"/>
            <p:cNvSpPr>
              <a:spLocks noChangeArrowheads="1"/>
            </p:cNvSpPr>
            <p:nvPr/>
          </p:nvSpPr>
          <p:spPr bwMode="auto">
            <a:xfrm>
              <a:off x="2977" y="3394"/>
              <a:ext cx="152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80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32796" name="Group 28"/>
          <p:cNvGrpSpPr>
            <a:grpSpLocks/>
          </p:cNvGrpSpPr>
          <p:nvPr/>
        </p:nvGrpSpPr>
        <p:grpSpPr bwMode="auto">
          <a:xfrm>
            <a:off x="4395788" y="2393950"/>
            <a:ext cx="3270250" cy="1647825"/>
            <a:chOff x="2769" y="1508"/>
            <a:chExt cx="2060" cy="1038"/>
          </a:xfrm>
        </p:grpSpPr>
        <p:sp>
          <p:nvSpPr>
            <p:cNvPr id="32797" name="Freeform 29"/>
            <p:cNvSpPr>
              <a:spLocks/>
            </p:cNvSpPr>
            <p:nvPr/>
          </p:nvSpPr>
          <p:spPr bwMode="auto">
            <a:xfrm>
              <a:off x="2769" y="1508"/>
              <a:ext cx="1501" cy="96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" y="78"/>
                </a:cxn>
              </a:cxnLst>
              <a:rect l="0" t="0" r="r" b="b"/>
              <a:pathLst>
                <a:path w="100" h="78">
                  <a:moveTo>
                    <a:pt x="0" y="0"/>
                  </a:moveTo>
                  <a:cubicBezTo>
                    <a:pt x="17" y="52"/>
                    <a:pt x="67" y="70"/>
                    <a:pt x="100" y="78"/>
                  </a:cubicBezTo>
                </a:path>
              </a:pathLst>
            </a:custGeom>
            <a:noFill/>
            <a:ln w="71438">
              <a:solidFill>
                <a:srgbClr val="004C9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8" name="Rectangle 30"/>
            <p:cNvSpPr>
              <a:spLocks noChangeArrowheads="1"/>
            </p:cNvSpPr>
            <p:nvPr/>
          </p:nvSpPr>
          <p:spPr bwMode="auto">
            <a:xfrm>
              <a:off x="4314" y="2383"/>
              <a:ext cx="51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Demand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32799" name="Line 31"/>
          <p:cNvSpPr>
            <a:spLocks noChangeShapeType="1"/>
          </p:cNvSpPr>
          <p:nvPr/>
        </p:nvSpPr>
        <p:spPr bwMode="auto">
          <a:xfrm>
            <a:off x="2012950" y="3217863"/>
            <a:ext cx="1588" cy="236537"/>
          </a:xfrm>
          <a:prstGeom prst="line">
            <a:avLst/>
          </a:prstGeom>
          <a:noFill/>
          <a:ln w="23876">
            <a:solidFill>
              <a:srgbClr val="000000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00" name="Line 32"/>
          <p:cNvSpPr>
            <a:spLocks noChangeShapeType="1"/>
          </p:cNvSpPr>
          <p:nvPr/>
        </p:nvSpPr>
        <p:spPr bwMode="auto">
          <a:xfrm>
            <a:off x="5003800" y="5518150"/>
            <a:ext cx="282575" cy="1588"/>
          </a:xfrm>
          <a:prstGeom prst="line">
            <a:avLst/>
          </a:prstGeom>
          <a:noFill/>
          <a:ln w="23876">
            <a:solidFill>
              <a:srgbClr val="000000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01" name="Rectangle 33"/>
          <p:cNvSpPr>
            <a:spLocks noChangeArrowheads="1"/>
          </p:cNvSpPr>
          <p:nvPr/>
        </p:nvSpPr>
        <p:spPr bwMode="auto">
          <a:xfrm>
            <a:off x="2057400" y="5334000"/>
            <a:ext cx="12065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2802" name="Text Box 34"/>
          <p:cNvSpPr txBox="1">
            <a:spLocks noChangeArrowheads="1"/>
          </p:cNvSpPr>
          <p:nvPr/>
        </p:nvSpPr>
        <p:spPr bwMode="auto">
          <a:xfrm>
            <a:off x="914400" y="228600"/>
            <a:ext cx="7467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/>
              <a:t>Unit Elastic Demand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2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9" dur="5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99" grpId="0" animBg="1"/>
      <p:bldP spid="3280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2009775" y="1922463"/>
            <a:ext cx="5862638" cy="33004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1843088" y="3089275"/>
            <a:ext cx="3175" cy="217488"/>
          </a:xfrm>
          <a:prstGeom prst="line">
            <a:avLst/>
          </a:prstGeom>
          <a:noFill/>
          <a:ln w="23876">
            <a:solidFill>
              <a:srgbClr val="000000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4059238" y="5418138"/>
            <a:ext cx="1001712" cy="1587"/>
          </a:xfrm>
          <a:prstGeom prst="line">
            <a:avLst/>
          </a:prstGeom>
          <a:noFill/>
          <a:ln w="23876">
            <a:solidFill>
              <a:srgbClr val="000000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2092325" y="1481138"/>
            <a:ext cx="485775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</a:rPr>
              <a:t>(d) Elastic Demand: Elasticity Is Greater Than 1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33800" name="Group 8"/>
          <p:cNvGrpSpPr>
            <a:grpSpLocks/>
          </p:cNvGrpSpPr>
          <p:nvPr/>
        </p:nvGrpSpPr>
        <p:grpSpPr bwMode="auto">
          <a:xfrm>
            <a:off x="2582863" y="2255838"/>
            <a:ext cx="4867275" cy="1376362"/>
            <a:chOff x="1627" y="1421"/>
            <a:chExt cx="3066" cy="867"/>
          </a:xfrm>
        </p:grpSpPr>
        <p:sp>
          <p:nvSpPr>
            <p:cNvPr id="33801" name="Freeform 9"/>
            <p:cNvSpPr>
              <a:spLocks/>
            </p:cNvSpPr>
            <p:nvPr/>
          </p:nvSpPr>
          <p:spPr bwMode="auto">
            <a:xfrm>
              <a:off x="1627" y="1421"/>
              <a:ext cx="2461" cy="8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4" y="65"/>
                </a:cxn>
              </a:cxnLst>
              <a:rect l="0" t="0" r="r" b="b"/>
              <a:pathLst>
                <a:path w="164" h="65">
                  <a:moveTo>
                    <a:pt x="0" y="0"/>
                  </a:moveTo>
                  <a:cubicBezTo>
                    <a:pt x="33" y="46"/>
                    <a:pt x="111" y="64"/>
                    <a:pt x="164" y="65"/>
                  </a:cubicBezTo>
                </a:path>
              </a:pathLst>
            </a:custGeom>
            <a:noFill/>
            <a:ln w="71438">
              <a:solidFill>
                <a:srgbClr val="004C9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2" name="Rectangle 10"/>
            <p:cNvSpPr>
              <a:spLocks noChangeArrowheads="1"/>
            </p:cNvSpPr>
            <p:nvPr/>
          </p:nvSpPr>
          <p:spPr bwMode="auto">
            <a:xfrm>
              <a:off x="4178" y="2125"/>
              <a:ext cx="51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Demand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6846888" y="5272088"/>
            <a:ext cx="8763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</a:rPr>
              <a:t>Quantity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33804" name="Group 12"/>
          <p:cNvGrpSpPr>
            <a:grpSpLocks/>
          </p:cNvGrpSpPr>
          <p:nvPr/>
        </p:nvGrpSpPr>
        <p:grpSpPr bwMode="auto">
          <a:xfrm>
            <a:off x="1768475" y="3294063"/>
            <a:ext cx="3729038" cy="2243137"/>
            <a:chOff x="1114" y="2075"/>
            <a:chExt cx="2349" cy="1413"/>
          </a:xfrm>
        </p:grpSpPr>
        <p:sp>
          <p:nvSpPr>
            <p:cNvPr id="33805" name="Freeform 13"/>
            <p:cNvSpPr>
              <a:spLocks/>
            </p:cNvSpPr>
            <p:nvPr/>
          </p:nvSpPr>
          <p:spPr bwMode="auto">
            <a:xfrm>
              <a:off x="1266" y="2163"/>
              <a:ext cx="2102" cy="1127"/>
            </a:xfrm>
            <a:custGeom>
              <a:avLst/>
              <a:gdLst/>
              <a:ahLst/>
              <a:cxnLst>
                <a:cxn ang="0">
                  <a:pos x="2102" y="1127"/>
                </a:cxn>
                <a:cxn ang="0">
                  <a:pos x="2102" y="0"/>
                </a:cxn>
                <a:cxn ang="0">
                  <a:pos x="0" y="0"/>
                </a:cxn>
              </a:cxnLst>
              <a:rect l="0" t="0" r="r" b="b"/>
              <a:pathLst>
                <a:path w="2102" h="1127">
                  <a:moveTo>
                    <a:pt x="2102" y="1127"/>
                  </a:moveTo>
                  <a:lnTo>
                    <a:pt x="2102" y="0"/>
                  </a:lnTo>
                  <a:lnTo>
                    <a:pt x="0" y="0"/>
                  </a:lnTo>
                </a:path>
              </a:pathLst>
            </a:custGeom>
            <a:noFill/>
            <a:ln w="23813" cap="flat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6" name="Rectangle 14"/>
            <p:cNvSpPr>
              <a:spLocks noChangeArrowheads="1"/>
            </p:cNvSpPr>
            <p:nvPr/>
          </p:nvSpPr>
          <p:spPr bwMode="auto">
            <a:xfrm>
              <a:off x="1114" y="2075"/>
              <a:ext cx="7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3807" name="Rectangle 15"/>
            <p:cNvSpPr>
              <a:spLocks noChangeArrowheads="1"/>
            </p:cNvSpPr>
            <p:nvPr/>
          </p:nvSpPr>
          <p:spPr bwMode="auto">
            <a:xfrm>
              <a:off x="3235" y="3325"/>
              <a:ext cx="22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100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1284288" y="1858963"/>
            <a:ext cx="53022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</a:rPr>
              <a:t>Price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33809" name="Group 17"/>
          <p:cNvGrpSpPr>
            <a:grpSpLocks/>
          </p:cNvGrpSpPr>
          <p:nvPr/>
        </p:nvGrpSpPr>
        <p:grpSpPr bwMode="auto">
          <a:xfrm>
            <a:off x="1625600" y="2857500"/>
            <a:ext cx="2159000" cy="2679700"/>
            <a:chOff x="1024" y="1800"/>
            <a:chExt cx="1360" cy="1688"/>
          </a:xfrm>
        </p:grpSpPr>
        <p:sp>
          <p:nvSpPr>
            <p:cNvPr id="33810" name="Freeform 18"/>
            <p:cNvSpPr>
              <a:spLocks/>
            </p:cNvSpPr>
            <p:nvPr/>
          </p:nvSpPr>
          <p:spPr bwMode="auto">
            <a:xfrm>
              <a:off x="1266" y="1879"/>
              <a:ext cx="1051" cy="1411"/>
            </a:xfrm>
            <a:custGeom>
              <a:avLst/>
              <a:gdLst/>
              <a:ahLst/>
              <a:cxnLst>
                <a:cxn ang="0">
                  <a:pos x="1051" y="1411"/>
                </a:cxn>
                <a:cxn ang="0">
                  <a:pos x="1051" y="0"/>
                </a:cxn>
                <a:cxn ang="0">
                  <a:pos x="0" y="0"/>
                </a:cxn>
              </a:cxnLst>
              <a:rect l="0" t="0" r="r" b="b"/>
              <a:pathLst>
                <a:path w="1051" h="1411">
                  <a:moveTo>
                    <a:pt x="1051" y="1411"/>
                  </a:moveTo>
                  <a:lnTo>
                    <a:pt x="1051" y="0"/>
                  </a:lnTo>
                  <a:lnTo>
                    <a:pt x="0" y="0"/>
                  </a:lnTo>
                </a:path>
              </a:pathLst>
            </a:custGeom>
            <a:noFill/>
            <a:ln w="23813" cap="flat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1" name="Rectangle 19"/>
            <p:cNvSpPr>
              <a:spLocks noChangeArrowheads="1"/>
            </p:cNvSpPr>
            <p:nvPr/>
          </p:nvSpPr>
          <p:spPr bwMode="auto">
            <a:xfrm>
              <a:off x="1024" y="1800"/>
              <a:ext cx="152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$5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3812" name="Rectangle 20"/>
            <p:cNvSpPr>
              <a:spLocks noChangeArrowheads="1"/>
            </p:cNvSpPr>
            <p:nvPr/>
          </p:nvSpPr>
          <p:spPr bwMode="auto">
            <a:xfrm>
              <a:off x="2232" y="3325"/>
              <a:ext cx="152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50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33824" name="Freeform 32"/>
          <p:cNvSpPr>
            <a:spLocks/>
          </p:cNvSpPr>
          <p:nvPr/>
        </p:nvSpPr>
        <p:spPr bwMode="auto">
          <a:xfrm>
            <a:off x="2133600" y="1905000"/>
            <a:ext cx="5862638" cy="33004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079"/>
              </a:cxn>
              <a:cxn ang="0">
                <a:pos x="3693" y="2079"/>
              </a:cxn>
            </a:cxnLst>
            <a:rect l="0" t="0" r="r" b="b"/>
            <a:pathLst>
              <a:path w="3693" h="2079">
                <a:moveTo>
                  <a:pt x="0" y="0"/>
                </a:moveTo>
                <a:lnTo>
                  <a:pt x="0" y="2079"/>
                </a:lnTo>
                <a:lnTo>
                  <a:pt x="3693" y="2079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25" name="Rectangle 33"/>
          <p:cNvSpPr>
            <a:spLocks noChangeArrowheads="1"/>
          </p:cNvSpPr>
          <p:nvPr/>
        </p:nvSpPr>
        <p:spPr bwMode="auto">
          <a:xfrm>
            <a:off x="1981200" y="5257800"/>
            <a:ext cx="12065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3826" name="Text Box 34"/>
          <p:cNvSpPr txBox="1">
            <a:spLocks noChangeArrowheads="1"/>
          </p:cNvSpPr>
          <p:nvPr/>
        </p:nvSpPr>
        <p:spPr bwMode="auto">
          <a:xfrm>
            <a:off x="914400" y="228600"/>
            <a:ext cx="7467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/>
              <a:t>Elastic Demand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nimBg="1"/>
      <p:bldP spid="3379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Freeform 4"/>
          <p:cNvSpPr>
            <a:spLocks/>
          </p:cNvSpPr>
          <p:nvPr/>
        </p:nvSpPr>
        <p:spPr bwMode="auto">
          <a:xfrm>
            <a:off x="1914525" y="2017713"/>
            <a:ext cx="5862638" cy="33004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079"/>
              </a:cxn>
              <a:cxn ang="0">
                <a:pos x="3693" y="2079"/>
              </a:cxn>
            </a:cxnLst>
            <a:rect l="0" t="0" r="r" b="b"/>
            <a:pathLst>
              <a:path w="3693" h="2079">
                <a:moveTo>
                  <a:pt x="0" y="0"/>
                </a:moveTo>
                <a:lnTo>
                  <a:pt x="0" y="2079"/>
                </a:lnTo>
                <a:lnTo>
                  <a:pt x="3693" y="2079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6908800" y="5367338"/>
            <a:ext cx="8763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</a:rPr>
              <a:t>Quantity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1704975" y="5373688"/>
            <a:ext cx="12065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1303338" y="1973263"/>
            <a:ext cx="53022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</a:rPr>
              <a:t>Price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34825" name="Group 9"/>
          <p:cNvGrpSpPr>
            <a:grpSpLocks/>
          </p:cNvGrpSpPr>
          <p:nvPr/>
        </p:nvGrpSpPr>
        <p:grpSpPr bwMode="auto">
          <a:xfrm>
            <a:off x="1592263" y="3389313"/>
            <a:ext cx="5551487" cy="271462"/>
            <a:chOff x="1003" y="2135"/>
            <a:chExt cx="3497" cy="171"/>
          </a:xfrm>
        </p:grpSpPr>
        <p:sp>
          <p:nvSpPr>
            <p:cNvPr id="34826" name="Rectangle 10"/>
            <p:cNvSpPr>
              <a:spLocks noChangeArrowheads="1"/>
            </p:cNvSpPr>
            <p:nvPr/>
          </p:nvSpPr>
          <p:spPr bwMode="auto">
            <a:xfrm>
              <a:off x="1003" y="2135"/>
              <a:ext cx="152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$4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34827" name="Group 11"/>
            <p:cNvGrpSpPr>
              <a:grpSpLocks/>
            </p:cNvGrpSpPr>
            <p:nvPr/>
          </p:nvGrpSpPr>
          <p:grpSpPr bwMode="auto">
            <a:xfrm>
              <a:off x="1214" y="2143"/>
              <a:ext cx="3286" cy="163"/>
              <a:chOff x="1218" y="2143"/>
              <a:chExt cx="3286" cy="163"/>
            </a:xfrm>
          </p:grpSpPr>
          <p:sp>
            <p:nvSpPr>
              <p:cNvPr id="34828" name="Line 12"/>
              <p:cNvSpPr>
                <a:spLocks noChangeShapeType="1"/>
              </p:cNvSpPr>
              <p:nvPr/>
            </p:nvSpPr>
            <p:spPr bwMode="auto">
              <a:xfrm flipH="1">
                <a:off x="1218" y="2223"/>
                <a:ext cx="2717" cy="1"/>
              </a:xfrm>
              <a:prstGeom prst="line">
                <a:avLst/>
              </a:prstGeom>
              <a:noFill/>
              <a:ln w="71438">
                <a:solidFill>
                  <a:srgbClr val="004C9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9" name="Rectangle 13"/>
              <p:cNvSpPr>
                <a:spLocks noChangeArrowheads="1"/>
              </p:cNvSpPr>
              <p:nvPr/>
            </p:nvSpPr>
            <p:spPr bwMode="auto">
              <a:xfrm>
                <a:off x="3989" y="2143"/>
                <a:ext cx="515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700">
                    <a:solidFill>
                      <a:srgbClr val="000000"/>
                    </a:solidFill>
                  </a:rPr>
                  <a:t>Demand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34830" name="Group 14"/>
          <p:cNvGrpSpPr>
            <a:grpSpLocks/>
          </p:cNvGrpSpPr>
          <p:nvPr/>
        </p:nvGrpSpPr>
        <p:grpSpPr bwMode="auto">
          <a:xfrm>
            <a:off x="4054475" y="3608388"/>
            <a:ext cx="2025650" cy="1139825"/>
            <a:chOff x="2554" y="2273"/>
            <a:chExt cx="1276" cy="718"/>
          </a:xfrm>
        </p:grpSpPr>
        <p:sp>
          <p:nvSpPr>
            <p:cNvPr id="34831" name="Line 15"/>
            <p:cNvSpPr>
              <a:spLocks noChangeShapeType="1"/>
            </p:cNvSpPr>
            <p:nvPr/>
          </p:nvSpPr>
          <p:spPr bwMode="auto">
            <a:xfrm>
              <a:off x="3020" y="2273"/>
              <a:ext cx="180" cy="247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2" name="Rectangle 16"/>
            <p:cNvSpPr>
              <a:spLocks noChangeArrowheads="1"/>
            </p:cNvSpPr>
            <p:nvPr/>
          </p:nvSpPr>
          <p:spPr bwMode="auto">
            <a:xfrm>
              <a:off x="2554" y="2471"/>
              <a:ext cx="1276" cy="520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3" name="Rectangle 17"/>
            <p:cNvSpPr>
              <a:spLocks noChangeArrowheads="1"/>
            </p:cNvSpPr>
            <p:nvPr/>
          </p:nvSpPr>
          <p:spPr bwMode="auto">
            <a:xfrm>
              <a:off x="2591" y="2489"/>
              <a:ext cx="971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2. At exactly $4,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34" name="Rectangle 18"/>
            <p:cNvSpPr>
              <a:spLocks noChangeArrowheads="1"/>
            </p:cNvSpPr>
            <p:nvPr/>
          </p:nvSpPr>
          <p:spPr bwMode="auto">
            <a:xfrm>
              <a:off x="2591" y="2653"/>
              <a:ext cx="892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consumers will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35" name="Rectangle 19"/>
            <p:cNvSpPr>
              <a:spLocks noChangeArrowheads="1"/>
            </p:cNvSpPr>
            <p:nvPr/>
          </p:nvSpPr>
          <p:spPr bwMode="auto">
            <a:xfrm>
              <a:off x="2591" y="2818"/>
              <a:ext cx="1032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buy any quantity.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34836" name="Group 20"/>
          <p:cNvGrpSpPr>
            <a:grpSpLocks/>
          </p:cNvGrpSpPr>
          <p:nvPr/>
        </p:nvGrpSpPr>
        <p:grpSpPr bwMode="auto">
          <a:xfrm>
            <a:off x="2005013" y="2428875"/>
            <a:ext cx="2644775" cy="825500"/>
            <a:chOff x="1263" y="1530"/>
            <a:chExt cx="1666" cy="520"/>
          </a:xfrm>
        </p:grpSpPr>
        <p:sp>
          <p:nvSpPr>
            <p:cNvPr id="34837" name="Line 21"/>
            <p:cNvSpPr>
              <a:spLocks noChangeShapeType="1"/>
            </p:cNvSpPr>
            <p:nvPr/>
          </p:nvSpPr>
          <p:spPr bwMode="auto">
            <a:xfrm flipV="1">
              <a:off x="1263" y="1679"/>
              <a:ext cx="286" cy="62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8" name="Rectangle 22"/>
            <p:cNvSpPr>
              <a:spLocks noChangeArrowheads="1"/>
            </p:cNvSpPr>
            <p:nvPr/>
          </p:nvSpPr>
          <p:spPr bwMode="auto">
            <a:xfrm>
              <a:off x="1519" y="1530"/>
              <a:ext cx="1410" cy="520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9" name="Rectangle 23"/>
            <p:cNvSpPr>
              <a:spLocks noChangeArrowheads="1"/>
            </p:cNvSpPr>
            <p:nvPr/>
          </p:nvSpPr>
          <p:spPr bwMode="auto">
            <a:xfrm>
              <a:off x="1568" y="1556"/>
              <a:ext cx="872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1. At any price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40" name="Rectangle 24"/>
            <p:cNvSpPr>
              <a:spLocks noChangeArrowheads="1"/>
            </p:cNvSpPr>
            <p:nvPr/>
          </p:nvSpPr>
          <p:spPr bwMode="auto">
            <a:xfrm>
              <a:off x="1568" y="1720"/>
              <a:ext cx="111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above $4, quantity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41" name="Rectangle 25"/>
            <p:cNvSpPr>
              <a:spLocks noChangeArrowheads="1"/>
            </p:cNvSpPr>
            <p:nvPr/>
          </p:nvSpPr>
          <p:spPr bwMode="auto">
            <a:xfrm>
              <a:off x="1568" y="1884"/>
              <a:ext cx="1122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demanded is zero.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34847" name="Text Box 31"/>
          <p:cNvSpPr txBox="1">
            <a:spLocks noChangeArrowheads="1"/>
          </p:cNvSpPr>
          <p:nvPr/>
        </p:nvSpPr>
        <p:spPr bwMode="auto">
          <a:xfrm>
            <a:off x="914400" y="228600"/>
            <a:ext cx="7467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/>
              <a:t>Perfectly Elastic Demand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Supply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Supply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The schedule of quantities that would be offered for sale at all possible prices that could prevail in the market. (NOT A SPECIFIC NUMBER)</a:t>
            </a:r>
          </a:p>
          <a:p>
            <a:pPr>
              <a:lnSpc>
                <a:spcPct val="80000"/>
              </a:lnSpc>
            </a:pPr>
            <a:r>
              <a:rPr lang="en-US" sz="2800"/>
              <a:t>Quantity Supplied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Amount offered for sale at a given price. (SPECIFIC NUMBER)</a:t>
            </a:r>
          </a:p>
          <a:p>
            <a:pPr>
              <a:lnSpc>
                <a:spcPct val="80000"/>
              </a:lnSpc>
            </a:pPr>
            <a:r>
              <a:rPr lang="en-US" sz="2800"/>
              <a:t>Law of Supply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The law of supply states that, other things equal (</a:t>
            </a:r>
            <a:r>
              <a:rPr lang="en-US" altLang="en-US" sz="2400" i="1"/>
              <a:t>Ceteris Paribas</a:t>
            </a:r>
            <a:r>
              <a:rPr lang="en-US" altLang="en-US" sz="2400"/>
              <a:t>)</a:t>
            </a:r>
            <a:r>
              <a:rPr lang="en-US" altLang="en-US" sz="2400" i="1"/>
              <a:t>,</a:t>
            </a:r>
            <a:r>
              <a:rPr lang="en-US" altLang="en-US" sz="2400"/>
              <a:t> the quantity supplied of a good rises when the price of the good rises.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In other words: Low price = Low quantity                                                		            High price = High quantity</a:t>
            </a:r>
          </a:p>
          <a:p>
            <a:pPr lvl="1">
              <a:lnSpc>
                <a:spcPct val="80000"/>
              </a:lnSpc>
            </a:pPr>
            <a:endParaRPr lang="en-US" sz="2400"/>
          </a:p>
          <a:p>
            <a:pPr lvl="1"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/>
              <a:t>Supply Schedule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066800"/>
            <a:ext cx="7391400" cy="990600"/>
          </a:xfrm>
        </p:spPr>
        <p:txBody>
          <a:bodyPr/>
          <a:lstStyle/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/>
              <a:t>Table that shows the relationship between the price of the good and the quantity supplied.</a:t>
            </a: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</p:txBody>
      </p:sp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2" cstate="print"/>
          <a:srcRect r="67474" b="46863"/>
          <a:stretch>
            <a:fillRect/>
          </a:stretch>
        </p:blipFill>
        <p:spPr bwMode="auto">
          <a:xfrm>
            <a:off x="1447800" y="1811338"/>
            <a:ext cx="6400800" cy="504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Supply Curve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Supply Curve</a:t>
            </a:r>
          </a:p>
          <a:p>
            <a:pPr lvl="1"/>
            <a:r>
              <a:rPr lang="en-US" altLang="en-US"/>
              <a:t>The graph of the relationship between the price of a good and the quantity supplied.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Flow Model of the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Very complex due to the large number of individuals, groups, and institutions involved</a:t>
            </a:r>
          </a:p>
          <a:p>
            <a:r>
              <a:rPr lang="en-US" sz="2800" dirty="0" smtClean="0"/>
              <a:t>CFM is a simplified view of the relationships that exist among various sectors and markets of an economy</a:t>
            </a:r>
          </a:p>
          <a:p>
            <a:r>
              <a:rPr lang="en-US" sz="2800" i="1" dirty="0" smtClean="0">
                <a:solidFill>
                  <a:srgbClr val="FF0000"/>
                </a:solidFill>
              </a:rPr>
              <a:t>Real Flow</a:t>
            </a:r>
            <a:r>
              <a:rPr lang="en-US" sz="2800" dirty="0" smtClean="0"/>
              <a:t> is the movement of goods, services, and resources</a:t>
            </a:r>
          </a:p>
          <a:p>
            <a:r>
              <a:rPr lang="en-US" sz="2800" i="1" dirty="0" smtClean="0">
                <a:solidFill>
                  <a:srgbClr val="FF0000"/>
                </a:solidFill>
              </a:rPr>
              <a:t>Money Flow</a:t>
            </a:r>
            <a:r>
              <a:rPr lang="en-US" sz="2800" dirty="0" smtClean="0"/>
              <a:t> is the movement of money between two sectors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7535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2409825" y="1168400"/>
            <a:ext cx="5697538" cy="44767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>
            <a:off x="2019300" y="2813050"/>
            <a:ext cx="1588" cy="257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stealth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1477963" y="1146175"/>
            <a:ext cx="8763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</a:rPr>
              <a:t>Price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1238250" y="1409700"/>
            <a:ext cx="11303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</a:rPr>
              <a:t>Ice-Cream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1724025" y="1673225"/>
            <a:ext cx="636588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</a:rPr>
              <a:t>Cone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2270125" y="5743575"/>
            <a:ext cx="214313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1835150" y="2490788"/>
            <a:ext cx="42227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</a:rPr>
              <a:t>2.50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1835150" y="3098800"/>
            <a:ext cx="4222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</a:rPr>
              <a:t>2.00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1835150" y="3744913"/>
            <a:ext cx="42227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</a:rPr>
              <a:t>1.50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1835150" y="4327525"/>
            <a:ext cx="4222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</a:rPr>
              <a:t>1.00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2665413" y="5743575"/>
            <a:ext cx="214312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</a:rPr>
              <a:t>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6095" name="Rectangle 15"/>
          <p:cNvSpPr>
            <a:spLocks noChangeArrowheads="1"/>
          </p:cNvSpPr>
          <p:nvPr/>
        </p:nvSpPr>
        <p:spPr bwMode="auto">
          <a:xfrm>
            <a:off x="2997200" y="5743575"/>
            <a:ext cx="214313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</a:rPr>
              <a:t>2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6096" name="Rectangle 16"/>
          <p:cNvSpPr>
            <a:spLocks noChangeArrowheads="1"/>
          </p:cNvSpPr>
          <p:nvPr/>
        </p:nvSpPr>
        <p:spPr bwMode="auto">
          <a:xfrm>
            <a:off x="3360738" y="5743575"/>
            <a:ext cx="214312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</a:rPr>
              <a:t>3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6097" name="Rectangle 17"/>
          <p:cNvSpPr>
            <a:spLocks noChangeArrowheads="1"/>
          </p:cNvSpPr>
          <p:nvPr/>
        </p:nvSpPr>
        <p:spPr bwMode="auto">
          <a:xfrm>
            <a:off x="3724275" y="5743575"/>
            <a:ext cx="214313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</a:rPr>
              <a:t>4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6098" name="Rectangle 18"/>
          <p:cNvSpPr>
            <a:spLocks noChangeArrowheads="1"/>
          </p:cNvSpPr>
          <p:nvPr/>
        </p:nvSpPr>
        <p:spPr bwMode="auto">
          <a:xfrm>
            <a:off x="4081463" y="5743575"/>
            <a:ext cx="214312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</a:rPr>
              <a:t>5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6099" name="Rectangle 19"/>
          <p:cNvSpPr>
            <a:spLocks noChangeArrowheads="1"/>
          </p:cNvSpPr>
          <p:nvPr/>
        </p:nvSpPr>
        <p:spPr bwMode="auto">
          <a:xfrm>
            <a:off x="4445000" y="5743575"/>
            <a:ext cx="214313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</a:rPr>
              <a:t>6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6100" name="Rectangle 20"/>
          <p:cNvSpPr>
            <a:spLocks noChangeArrowheads="1"/>
          </p:cNvSpPr>
          <p:nvPr/>
        </p:nvSpPr>
        <p:spPr bwMode="auto">
          <a:xfrm>
            <a:off x="4808538" y="5743575"/>
            <a:ext cx="214312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</a:rPr>
              <a:t>7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6101" name="Rectangle 21"/>
          <p:cNvSpPr>
            <a:spLocks noChangeArrowheads="1"/>
          </p:cNvSpPr>
          <p:nvPr/>
        </p:nvSpPr>
        <p:spPr bwMode="auto">
          <a:xfrm>
            <a:off x="5172075" y="5743575"/>
            <a:ext cx="214313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</a:rPr>
              <a:t>8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6102" name="Rectangle 22"/>
          <p:cNvSpPr>
            <a:spLocks noChangeArrowheads="1"/>
          </p:cNvSpPr>
          <p:nvPr/>
        </p:nvSpPr>
        <p:spPr bwMode="auto">
          <a:xfrm>
            <a:off x="5535613" y="5743575"/>
            <a:ext cx="214312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</a:rPr>
              <a:t>9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6103" name="Rectangle 23"/>
          <p:cNvSpPr>
            <a:spLocks noChangeArrowheads="1"/>
          </p:cNvSpPr>
          <p:nvPr/>
        </p:nvSpPr>
        <p:spPr bwMode="auto">
          <a:xfrm>
            <a:off x="5840413" y="5743575"/>
            <a:ext cx="331787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</a:rPr>
              <a:t>10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6104" name="Rectangle 24"/>
          <p:cNvSpPr>
            <a:spLocks noChangeArrowheads="1"/>
          </p:cNvSpPr>
          <p:nvPr/>
        </p:nvSpPr>
        <p:spPr bwMode="auto">
          <a:xfrm>
            <a:off x="6197600" y="5743575"/>
            <a:ext cx="331788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</a:rPr>
              <a:t>11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6105" name="Rectangle 25"/>
          <p:cNvSpPr>
            <a:spLocks noChangeArrowheads="1"/>
          </p:cNvSpPr>
          <p:nvPr/>
        </p:nvSpPr>
        <p:spPr bwMode="auto">
          <a:xfrm>
            <a:off x="6956425" y="5711825"/>
            <a:ext cx="113982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</a:rPr>
              <a:t>Quantity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6106" name="Rectangle 26"/>
          <p:cNvSpPr>
            <a:spLocks noChangeArrowheads="1"/>
          </p:cNvSpPr>
          <p:nvPr/>
        </p:nvSpPr>
        <p:spPr bwMode="auto">
          <a:xfrm>
            <a:off x="6359525" y="5973763"/>
            <a:ext cx="1766888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</a:rPr>
              <a:t>Ice-Cream Cones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6107" name="Rectangle 27"/>
          <p:cNvSpPr>
            <a:spLocks noChangeArrowheads="1"/>
          </p:cNvSpPr>
          <p:nvPr/>
        </p:nvSpPr>
        <p:spPr bwMode="auto">
          <a:xfrm>
            <a:off x="1724025" y="1922463"/>
            <a:ext cx="54292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</a:rPr>
              <a:t>$3.00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6108" name="Rectangle 28"/>
          <p:cNvSpPr>
            <a:spLocks noChangeArrowheads="1"/>
          </p:cNvSpPr>
          <p:nvPr/>
        </p:nvSpPr>
        <p:spPr bwMode="auto">
          <a:xfrm>
            <a:off x="6561138" y="5743575"/>
            <a:ext cx="331787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</a:rPr>
              <a:t>12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6109" name="Rectangle 29"/>
          <p:cNvSpPr>
            <a:spLocks noChangeArrowheads="1"/>
          </p:cNvSpPr>
          <p:nvPr/>
        </p:nvSpPr>
        <p:spPr bwMode="auto">
          <a:xfrm>
            <a:off x="1835150" y="4960938"/>
            <a:ext cx="42227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</a:rPr>
              <a:t>0.50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46110" name="Group 30"/>
          <p:cNvGrpSpPr>
            <a:grpSpLocks/>
          </p:cNvGrpSpPr>
          <p:nvPr/>
        </p:nvGrpSpPr>
        <p:grpSpPr bwMode="auto">
          <a:xfrm>
            <a:off x="555625" y="2593975"/>
            <a:ext cx="1463675" cy="871538"/>
            <a:chOff x="350" y="1634"/>
            <a:chExt cx="922" cy="549"/>
          </a:xfrm>
        </p:grpSpPr>
        <p:sp>
          <p:nvSpPr>
            <p:cNvPr id="46111" name="Line 31"/>
            <p:cNvSpPr>
              <a:spLocks noChangeShapeType="1"/>
            </p:cNvSpPr>
            <p:nvPr/>
          </p:nvSpPr>
          <p:spPr bwMode="auto">
            <a:xfrm>
              <a:off x="1026" y="1859"/>
              <a:ext cx="246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12" name="Rectangle 32"/>
            <p:cNvSpPr>
              <a:spLocks noChangeArrowheads="1"/>
            </p:cNvSpPr>
            <p:nvPr/>
          </p:nvSpPr>
          <p:spPr bwMode="auto">
            <a:xfrm>
              <a:off x="350" y="1634"/>
              <a:ext cx="774" cy="549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13" name="Rectangle 33"/>
            <p:cNvSpPr>
              <a:spLocks noChangeArrowheads="1"/>
            </p:cNvSpPr>
            <p:nvPr/>
          </p:nvSpPr>
          <p:spPr bwMode="auto">
            <a:xfrm>
              <a:off x="391" y="1659"/>
              <a:ext cx="31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1. An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114" name="Rectangle 34"/>
            <p:cNvSpPr>
              <a:spLocks noChangeArrowheads="1"/>
            </p:cNvSpPr>
            <p:nvPr/>
          </p:nvSpPr>
          <p:spPr bwMode="auto">
            <a:xfrm>
              <a:off x="391" y="1825"/>
              <a:ext cx="51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increase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115" name="Rectangle 35"/>
            <p:cNvSpPr>
              <a:spLocks noChangeArrowheads="1"/>
            </p:cNvSpPr>
            <p:nvPr/>
          </p:nvSpPr>
          <p:spPr bwMode="auto">
            <a:xfrm>
              <a:off x="391" y="1991"/>
              <a:ext cx="51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 in price 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116" name="Rectangle 36"/>
            <p:cNvSpPr>
              <a:spLocks noChangeArrowheads="1"/>
            </p:cNvSpPr>
            <p:nvPr/>
          </p:nvSpPr>
          <p:spPr bwMode="auto">
            <a:xfrm>
              <a:off x="886" y="1991"/>
              <a:ext cx="114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...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46117" name="Group 37"/>
          <p:cNvGrpSpPr>
            <a:grpSpLocks/>
          </p:cNvGrpSpPr>
          <p:nvPr/>
        </p:nvGrpSpPr>
        <p:grpSpPr bwMode="auto">
          <a:xfrm>
            <a:off x="3130550" y="6051550"/>
            <a:ext cx="4127500" cy="614363"/>
            <a:chOff x="1972" y="3768"/>
            <a:chExt cx="2600" cy="387"/>
          </a:xfrm>
        </p:grpSpPr>
        <p:sp>
          <p:nvSpPr>
            <p:cNvPr id="46118" name="Line 38"/>
            <p:cNvSpPr>
              <a:spLocks noChangeShapeType="1"/>
            </p:cNvSpPr>
            <p:nvPr/>
          </p:nvSpPr>
          <p:spPr bwMode="auto">
            <a:xfrm flipV="1">
              <a:off x="2243" y="3768"/>
              <a:ext cx="1" cy="16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19" name="Rectangle 39"/>
            <p:cNvSpPr>
              <a:spLocks noChangeArrowheads="1"/>
            </p:cNvSpPr>
            <p:nvPr/>
          </p:nvSpPr>
          <p:spPr bwMode="auto">
            <a:xfrm>
              <a:off x="1972" y="3905"/>
              <a:ext cx="2594" cy="250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20" name="Rectangle 40"/>
            <p:cNvSpPr>
              <a:spLocks noChangeArrowheads="1"/>
            </p:cNvSpPr>
            <p:nvPr/>
          </p:nvSpPr>
          <p:spPr bwMode="auto">
            <a:xfrm>
              <a:off x="2002" y="3946"/>
              <a:ext cx="152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2. 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121" name="Rectangle 41"/>
            <p:cNvSpPr>
              <a:spLocks noChangeArrowheads="1"/>
            </p:cNvSpPr>
            <p:nvPr/>
          </p:nvSpPr>
          <p:spPr bwMode="auto">
            <a:xfrm>
              <a:off x="2145" y="3946"/>
              <a:ext cx="114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...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122" name="Rectangle 42"/>
            <p:cNvSpPr>
              <a:spLocks noChangeArrowheads="1"/>
            </p:cNvSpPr>
            <p:nvPr/>
          </p:nvSpPr>
          <p:spPr bwMode="auto">
            <a:xfrm>
              <a:off x="2297" y="3946"/>
              <a:ext cx="227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 increases quantity of cones supplied.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46123" name="Line 43"/>
          <p:cNvSpPr>
            <a:spLocks noChangeShapeType="1"/>
          </p:cNvSpPr>
          <p:nvPr/>
        </p:nvSpPr>
        <p:spPr bwMode="auto">
          <a:xfrm flipH="1">
            <a:off x="3482975" y="5981700"/>
            <a:ext cx="25400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stealth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24" name="Rectangle 44"/>
          <p:cNvSpPr>
            <a:spLocks noChangeArrowheads="1"/>
          </p:cNvSpPr>
          <p:nvPr/>
        </p:nvSpPr>
        <p:spPr bwMode="auto">
          <a:xfrm>
            <a:off x="2409825" y="1168400"/>
            <a:ext cx="5697538" cy="44767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25" name="Line 45"/>
          <p:cNvSpPr>
            <a:spLocks noChangeShapeType="1"/>
          </p:cNvSpPr>
          <p:nvPr/>
        </p:nvSpPr>
        <p:spPr bwMode="auto">
          <a:xfrm>
            <a:off x="2389188" y="2608263"/>
            <a:ext cx="176212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26" name="Line 46"/>
          <p:cNvSpPr>
            <a:spLocks noChangeShapeType="1"/>
          </p:cNvSpPr>
          <p:nvPr/>
        </p:nvSpPr>
        <p:spPr bwMode="auto">
          <a:xfrm>
            <a:off x="2389188" y="3228975"/>
            <a:ext cx="1762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27" name="Line 47"/>
          <p:cNvSpPr>
            <a:spLocks noChangeShapeType="1"/>
          </p:cNvSpPr>
          <p:nvPr/>
        </p:nvSpPr>
        <p:spPr bwMode="auto">
          <a:xfrm>
            <a:off x="2389188" y="3841750"/>
            <a:ext cx="1762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28" name="Line 48"/>
          <p:cNvSpPr>
            <a:spLocks noChangeShapeType="1"/>
          </p:cNvSpPr>
          <p:nvPr/>
        </p:nvSpPr>
        <p:spPr bwMode="auto">
          <a:xfrm>
            <a:off x="2389188" y="4437063"/>
            <a:ext cx="176212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29" name="Line 49"/>
          <p:cNvSpPr>
            <a:spLocks noChangeShapeType="1"/>
          </p:cNvSpPr>
          <p:nvPr/>
        </p:nvSpPr>
        <p:spPr bwMode="auto">
          <a:xfrm>
            <a:off x="2741613" y="5546725"/>
            <a:ext cx="1587" cy="1174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30" name="Line 50"/>
          <p:cNvSpPr>
            <a:spLocks noChangeShapeType="1"/>
          </p:cNvSpPr>
          <p:nvPr/>
        </p:nvSpPr>
        <p:spPr bwMode="auto">
          <a:xfrm>
            <a:off x="3092450" y="5546725"/>
            <a:ext cx="1588" cy="1174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31" name="Line 51"/>
          <p:cNvSpPr>
            <a:spLocks noChangeShapeType="1"/>
          </p:cNvSpPr>
          <p:nvPr/>
        </p:nvSpPr>
        <p:spPr bwMode="auto">
          <a:xfrm>
            <a:off x="3462338" y="5546725"/>
            <a:ext cx="1587" cy="1174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32" name="Line 52"/>
          <p:cNvSpPr>
            <a:spLocks noChangeShapeType="1"/>
          </p:cNvSpPr>
          <p:nvPr/>
        </p:nvSpPr>
        <p:spPr bwMode="auto">
          <a:xfrm>
            <a:off x="3833813" y="5546725"/>
            <a:ext cx="1587" cy="1174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33" name="Line 53"/>
          <p:cNvSpPr>
            <a:spLocks noChangeShapeType="1"/>
          </p:cNvSpPr>
          <p:nvPr/>
        </p:nvSpPr>
        <p:spPr bwMode="auto">
          <a:xfrm>
            <a:off x="4165600" y="5546725"/>
            <a:ext cx="1588" cy="1174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34" name="Line 54"/>
          <p:cNvSpPr>
            <a:spLocks noChangeShapeType="1"/>
          </p:cNvSpPr>
          <p:nvPr/>
        </p:nvSpPr>
        <p:spPr bwMode="auto">
          <a:xfrm>
            <a:off x="4537075" y="5546725"/>
            <a:ext cx="1588" cy="1174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35" name="Line 55"/>
          <p:cNvSpPr>
            <a:spLocks noChangeShapeType="1"/>
          </p:cNvSpPr>
          <p:nvPr/>
        </p:nvSpPr>
        <p:spPr bwMode="auto">
          <a:xfrm>
            <a:off x="4906963" y="5546725"/>
            <a:ext cx="1587" cy="1174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36" name="Line 56"/>
          <p:cNvSpPr>
            <a:spLocks noChangeShapeType="1"/>
          </p:cNvSpPr>
          <p:nvPr/>
        </p:nvSpPr>
        <p:spPr bwMode="auto">
          <a:xfrm>
            <a:off x="5257800" y="5546725"/>
            <a:ext cx="1588" cy="1174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37" name="Line 57"/>
          <p:cNvSpPr>
            <a:spLocks noChangeShapeType="1"/>
          </p:cNvSpPr>
          <p:nvPr/>
        </p:nvSpPr>
        <p:spPr bwMode="auto">
          <a:xfrm>
            <a:off x="5629275" y="5546725"/>
            <a:ext cx="1588" cy="1174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38" name="Line 58"/>
          <p:cNvSpPr>
            <a:spLocks noChangeShapeType="1"/>
          </p:cNvSpPr>
          <p:nvPr/>
        </p:nvSpPr>
        <p:spPr bwMode="auto">
          <a:xfrm>
            <a:off x="6000750" y="5546725"/>
            <a:ext cx="1588" cy="1174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39" name="Line 59"/>
          <p:cNvSpPr>
            <a:spLocks noChangeShapeType="1"/>
          </p:cNvSpPr>
          <p:nvPr/>
        </p:nvSpPr>
        <p:spPr bwMode="auto">
          <a:xfrm>
            <a:off x="6332538" y="5546725"/>
            <a:ext cx="1587" cy="1174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40" name="Line 60"/>
          <p:cNvSpPr>
            <a:spLocks noChangeShapeType="1"/>
          </p:cNvSpPr>
          <p:nvPr/>
        </p:nvSpPr>
        <p:spPr bwMode="auto">
          <a:xfrm flipV="1">
            <a:off x="2409825" y="2039938"/>
            <a:ext cx="1736725" cy="3011487"/>
          </a:xfrm>
          <a:prstGeom prst="line">
            <a:avLst/>
          </a:prstGeom>
          <a:noFill/>
          <a:ln w="58738">
            <a:solidFill>
              <a:srgbClr val="004C9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6141" name="Group 61"/>
          <p:cNvGrpSpPr>
            <a:grpSpLocks/>
          </p:cNvGrpSpPr>
          <p:nvPr/>
        </p:nvGrpSpPr>
        <p:grpSpPr bwMode="auto">
          <a:xfrm>
            <a:off x="2584450" y="2574925"/>
            <a:ext cx="1289050" cy="2971800"/>
            <a:chOff x="1628" y="1622"/>
            <a:chExt cx="812" cy="1872"/>
          </a:xfrm>
        </p:grpSpPr>
        <p:sp>
          <p:nvSpPr>
            <p:cNvPr id="46142" name="Line 62"/>
            <p:cNvSpPr>
              <a:spLocks noChangeShapeType="1"/>
            </p:cNvSpPr>
            <p:nvPr/>
          </p:nvSpPr>
          <p:spPr bwMode="auto">
            <a:xfrm>
              <a:off x="1628" y="1647"/>
              <a:ext cx="787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43" name="Line 63"/>
            <p:cNvSpPr>
              <a:spLocks noChangeShapeType="1"/>
            </p:cNvSpPr>
            <p:nvPr/>
          </p:nvSpPr>
          <p:spPr bwMode="auto">
            <a:xfrm>
              <a:off x="2415" y="1647"/>
              <a:ext cx="1" cy="18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44" name="Oval 64"/>
            <p:cNvSpPr>
              <a:spLocks noChangeArrowheads="1"/>
            </p:cNvSpPr>
            <p:nvPr/>
          </p:nvSpPr>
          <p:spPr bwMode="auto">
            <a:xfrm>
              <a:off x="2366" y="1622"/>
              <a:ext cx="74" cy="6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6145" name="Group 65"/>
          <p:cNvGrpSpPr>
            <a:grpSpLocks/>
          </p:cNvGrpSpPr>
          <p:nvPr/>
        </p:nvGrpSpPr>
        <p:grpSpPr bwMode="auto">
          <a:xfrm>
            <a:off x="2584450" y="2000250"/>
            <a:ext cx="1620838" cy="3546475"/>
            <a:chOff x="1628" y="1260"/>
            <a:chExt cx="1021" cy="2234"/>
          </a:xfrm>
        </p:grpSpPr>
        <p:sp>
          <p:nvSpPr>
            <p:cNvPr id="46146" name="Line 66"/>
            <p:cNvSpPr>
              <a:spLocks noChangeShapeType="1"/>
            </p:cNvSpPr>
            <p:nvPr/>
          </p:nvSpPr>
          <p:spPr bwMode="auto">
            <a:xfrm>
              <a:off x="1628" y="1285"/>
              <a:ext cx="99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47" name="Line 67"/>
            <p:cNvSpPr>
              <a:spLocks noChangeShapeType="1"/>
            </p:cNvSpPr>
            <p:nvPr/>
          </p:nvSpPr>
          <p:spPr bwMode="auto">
            <a:xfrm>
              <a:off x="2624" y="1285"/>
              <a:ext cx="1" cy="220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48" name="Oval 68"/>
            <p:cNvSpPr>
              <a:spLocks noChangeArrowheads="1"/>
            </p:cNvSpPr>
            <p:nvPr/>
          </p:nvSpPr>
          <p:spPr bwMode="auto">
            <a:xfrm>
              <a:off x="2587" y="1260"/>
              <a:ext cx="62" cy="6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6149" name="Group 69"/>
          <p:cNvGrpSpPr>
            <a:grpSpLocks/>
          </p:cNvGrpSpPr>
          <p:nvPr/>
        </p:nvGrpSpPr>
        <p:grpSpPr bwMode="auto">
          <a:xfrm>
            <a:off x="2584450" y="3189288"/>
            <a:ext cx="917575" cy="2357437"/>
            <a:chOff x="1628" y="2009"/>
            <a:chExt cx="578" cy="1485"/>
          </a:xfrm>
        </p:grpSpPr>
        <p:sp>
          <p:nvSpPr>
            <p:cNvPr id="46150" name="Oval 70"/>
            <p:cNvSpPr>
              <a:spLocks noChangeArrowheads="1"/>
            </p:cNvSpPr>
            <p:nvPr/>
          </p:nvSpPr>
          <p:spPr bwMode="auto">
            <a:xfrm>
              <a:off x="2145" y="2009"/>
              <a:ext cx="61" cy="6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51" name="Line 71"/>
            <p:cNvSpPr>
              <a:spLocks noChangeShapeType="1"/>
            </p:cNvSpPr>
            <p:nvPr/>
          </p:nvSpPr>
          <p:spPr bwMode="auto">
            <a:xfrm>
              <a:off x="1628" y="2034"/>
              <a:ext cx="553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52" name="Line 72"/>
            <p:cNvSpPr>
              <a:spLocks noChangeShapeType="1"/>
            </p:cNvSpPr>
            <p:nvPr/>
          </p:nvSpPr>
          <p:spPr bwMode="auto">
            <a:xfrm>
              <a:off x="2181" y="2034"/>
              <a:ext cx="1" cy="14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6153" name="Group 73"/>
          <p:cNvGrpSpPr>
            <a:grpSpLocks/>
          </p:cNvGrpSpPr>
          <p:nvPr/>
        </p:nvGrpSpPr>
        <p:grpSpPr bwMode="auto">
          <a:xfrm>
            <a:off x="2584450" y="3802063"/>
            <a:ext cx="566738" cy="1744662"/>
            <a:chOff x="1628" y="2395"/>
            <a:chExt cx="357" cy="1099"/>
          </a:xfrm>
        </p:grpSpPr>
        <p:grpSp>
          <p:nvGrpSpPr>
            <p:cNvPr id="46154" name="Group 74"/>
            <p:cNvGrpSpPr>
              <a:grpSpLocks/>
            </p:cNvGrpSpPr>
            <p:nvPr/>
          </p:nvGrpSpPr>
          <p:grpSpPr bwMode="auto">
            <a:xfrm>
              <a:off x="1628" y="2395"/>
              <a:ext cx="357" cy="75"/>
              <a:chOff x="1628" y="2395"/>
              <a:chExt cx="357" cy="75"/>
            </a:xfrm>
          </p:grpSpPr>
          <p:sp>
            <p:nvSpPr>
              <p:cNvPr id="46155" name="Oval 75"/>
              <p:cNvSpPr>
                <a:spLocks noChangeArrowheads="1"/>
              </p:cNvSpPr>
              <p:nvPr/>
            </p:nvSpPr>
            <p:spPr bwMode="auto">
              <a:xfrm>
                <a:off x="1911" y="2395"/>
                <a:ext cx="74" cy="75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56" name="Line 76"/>
              <p:cNvSpPr>
                <a:spLocks noChangeShapeType="1"/>
              </p:cNvSpPr>
              <p:nvPr/>
            </p:nvSpPr>
            <p:spPr bwMode="auto">
              <a:xfrm>
                <a:off x="1628" y="2420"/>
                <a:ext cx="320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6157" name="Line 77"/>
            <p:cNvSpPr>
              <a:spLocks noChangeShapeType="1"/>
            </p:cNvSpPr>
            <p:nvPr/>
          </p:nvSpPr>
          <p:spPr bwMode="auto">
            <a:xfrm>
              <a:off x="1948" y="2420"/>
              <a:ext cx="1" cy="10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6158" name="Group 78"/>
          <p:cNvGrpSpPr>
            <a:grpSpLocks/>
          </p:cNvGrpSpPr>
          <p:nvPr/>
        </p:nvGrpSpPr>
        <p:grpSpPr bwMode="auto">
          <a:xfrm>
            <a:off x="2546350" y="4397375"/>
            <a:ext cx="252413" cy="1149350"/>
            <a:chOff x="1604" y="2770"/>
            <a:chExt cx="159" cy="724"/>
          </a:xfrm>
        </p:grpSpPr>
        <p:sp>
          <p:nvSpPr>
            <p:cNvPr id="46159" name="Oval 79"/>
            <p:cNvSpPr>
              <a:spLocks noChangeArrowheads="1"/>
            </p:cNvSpPr>
            <p:nvPr/>
          </p:nvSpPr>
          <p:spPr bwMode="auto">
            <a:xfrm>
              <a:off x="1702" y="2770"/>
              <a:ext cx="61" cy="6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60" name="Line 80"/>
            <p:cNvSpPr>
              <a:spLocks noChangeShapeType="1"/>
            </p:cNvSpPr>
            <p:nvPr/>
          </p:nvSpPr>
          <p:spPr bwMode="auto">
            <a:xfrm>
              <a:off x="1604" y="2795"/>
              <a:ext cx="11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61" name="Line 81"/>
            <p:cNvSpPr>
              <a:spLocks noChangeShapeType="1"/>
            </p:cNvSpPr>
            <p:nvPr/>
          </p:nvSpPr>
          <p:spPr bwMode="auto">
            <a:xfrm>
              <a:off x="1727" y="2782"/>
              <a:ext cx="1" cy="7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162" name="Line 82"/>
          <p:cNvSpPr>
            <a:spLocks noChangeShapeType="1"/>
          </p:cNvSpPr>
          <p:nvPr/>
        </p:nvSpPr>
        <p:spPr bwMode="auto">
          <a:xfrm flipH="1">
            <a:off x="2389188" y="2039938"/>
            <a:ext cx="176212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63" name="Line 83"/>
          <p:cNvSpPr>
            <a:spLocks noChangeShapeType="1"/>
          </p:cNvSpPr>
          <p:nvPr/>
        </p:nvSpPr>
        <p:spPr bwMode="auto">
          <a:xfrm>
            <a:off x="6723063" y="5546725"/>
            <a:ext cx="1587" cy="1174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64" name="Line 84"/>
          <p:cNvSpPr>
            <a:spLocks noChangeShapeType="1"/>
          </p:cNvSpPr>
          <p:nvPr/>
        </p:nvSpPr>
        <p:spPr bwMode="auto">
          <a:xfrm>
            <a:off x="2389188" y="5070475"/>
            <a:ext cx="1762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65" name="Freeform 85"/>
          <p:cNvSpPr>
            <a:spLocks/>
          </p:cNvSpPr>
          <p:nvPr/>
        </p:nvSpPr>
        <p:spPr bwMode="auto">
          <a:xfrm>
            <a:off x="2389188" y="1168400"/>
            <a:ext cx="5718175" cy="4495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32"/>
              </a:cxn>
              <a:cxn ang="0">
                <a:pos x="3602" y="2832"/>
              </a:cxn>
            </a:cxnLst>
            <a:rect l="0" t="0" r="r" b="b"/>
            <a:pathLst>
              <a:path w="3602" h="2832">
                <a:moveTo>
                  <a:pt x="0" y="0"/>
                </a:moveTo>
                <a:lnTo>
                  <a:pt x="0" y="2832"/>
                </a:lnTo>
                <a:lnTo>
                  <a:pt x="3602" y="2832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46166" name="Picture 86"/>
          <p:cNvPicPr>
            <a:picLocks noChangeAspect="1" noChangeArrowheads="1"/>
          </p:cNvPicPr>
          <p:nvPr/>
        </p:nvPicPr>
        <p:blipFill>
          <a:blip r:embed="rId2" cstate="print"/>
          <a:srcRect r="67474" b="46863"/>
          <a:stretch>
            <a:fillRect/>
          </a:stretch>
        </p:blipFill>
        <p:spPr bwMode="auto">
          <a:xfrm>
            <a:off x="5105400" y="990600"/>
            <a:ext cx="3429000" cy="270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6169" name="Text Box 89"/>
          <p:cNvSpPr txBox="1">
            <a:spLocks noChangeArrowheads="1"/>
          </p:cNvSpPr>
          <p:nvPr/>
        </p:nvSpPr>
        <p:spPr bwMode="auto">
          <a:xfrm>
            <a:off x="2590800" y="0"/>
            <a:ext cx="2362200" cy="15589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The supply curve slopes upwards from left to right (a positive slope), indicating the Law of Supply.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4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4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4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46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4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46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46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6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6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6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 animBg="1"/>
      <p:bldP spid="46123" grpId="0" animBg="1"/>
      <p:bldP spid="46140" grpId="0" animBg="1"/>
      <p:bldP spid="46169" grpId="0" animBg="1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Shifts and Changes in Supply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What could cause a change in the amount of a product that producers sell?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Price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Change in inputs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FOP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Change in productivity of workers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Change in technology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Change in the number of sellers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Taxes and subsidies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Increase in taxes causes decrease in supply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Increase in subsidies causes increase in supply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Expectations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Government regulations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Shifts and Changes in Supply cont.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Changes in Quantity Supplied (Qs)</a:t>
            </a:r>
          </a:p>
          <a:p>
            <a:pPr lvl="1"/>
            <a:r>
              <a:rPr lang="en-US"/>
              <a:t>If there is a change in </a:t>
            </a:r>
            <a:r>
              <a:rPr lang="en-US" u="sng"/>
              <a:t>PRICE</a:t>
            </a:r>
            <a:r>
              <a:rPr lang="en-US"/>
              <a:t> for the product, then there is a change in the </a:t>
            </a:r>
            <a:r>
              <a:rPr lang="en-US" u="sng"/>
              <a:t>QUANTITY SUPPLIED (Qs)</a:t>
            </a:r>
            <a:r>
              <a:rPr lang="en-US"/>
              <a:t> for that product. </a:t>
            </a:r>
          </a:p>
          <a:p>
            <a:pPr lvl="1"/>
            <a:r>
              <a:rPr lang="en-US"/>
              <a:t>This a movement </a:t>
            </a:r>
            <a:r>
              <a:rPr lang="en-US" u="sng"/>
              <a:t>ALONG</a:t>
            </a:r>
            <a:r>
              <a:rPr lang="en-US"/>
              <a:t> the supply curve.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Line 4"/>
          <p:cNvSpPr>
            <a:spLocks noChangeShapeType="1"/>
          </p:cNvSpPr>
          <p:nvPr/>
        </p:nvSpPr>
        <p:spPr bwMode="auto">
          <a:xfrm>
            <a:off x="1600200" y="1828800"/>
            <a:ext cx="0" cy="434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1600200" y="6172200"/>
            <a:ext cx="563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28956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1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5486400" y="6172200"/>
            <a:ext cx="533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 5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533400" y="1447800"/>
            <a:ext cx="1524000" cy="915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>
                <a:solidFill>
                  <a:srgbClr val="0000CC"/>
                </a:solidFill>
              </a:rPr>
              <a:t>Price of Ice-Cream Cone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7315200" y="5638800"/>
            <a:ext cx="1524000" cy="915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>
                <a:solidFill>
                  <a:srgbClr val="0000CC"/>
                </a:solidFill>
              </a:rPr>
              <a:t>Quantity of Ice-Cream Cones</a:t>
            </a: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13716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0</a:t>
            </a:r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V="1">
            <a:off x="2133600" y="2133600"/>
            <a:ext cx="4495800" cy="3276600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6553200" y="1524000"/>
            <a:ext cx="6096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3200" b="1"/>
              <a:t>S</a:t>
            </a: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685800" y="4572000"/>
            <a:ext cx="914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 1.00</a:t>
            </a:r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>
            <a:off x="1600200" y="48006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>
            <a:off x="3048000" y="48006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>
            <a:off x="1600200" y="28194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>
            <a:off x="5715000" y="2819400"/>
            <a:ext cx="0" cy="3352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Text Box 18"/>
          <p:cNvSpPr txBox="1">
            <a:spLocks noChangeArrowheads="1"/>
          </p:cNvSpPr>
          <p:nvPr/>
        </p:nvSpPr>
        <p:spPr bwMode="auto">
          <a:xfrm>
            <a:off x="2667000" y="4343400"/>
            <a:ext cx="381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latin typeface="Tahoma" charset="0"/>
              </a:rPr>
              <a:t>A</a:t>
            </a:r>
          </a:p>
        </p:txBody>
      </p:sp>
      <p:sp>
        <p:nvSpPr>
          <p:cNvPr id="49171" name="Text Box 19"/>
          <p:cNvSpPr txBox="1">
            <a:spLocks noChangeArrowheads="1"/>
          </p:cNvSpPr>
          <p:nvPr/>
        </p:nvSpPr>
        <p:spPr bwMode="auto">
          <a:xfrm>
            <a:off x="5486400" y="2286000"/>
            <a:ext cx="381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latin typeface="Tahoma" charset="0"/>
              </a:rPr>
              <a:t>C</a:t>
            </a:r>
          </a:p>
        </p:txBody>
      </p:sp>
      <p:grpSp>
        <p:nvGrpSpPr>
          <p:cNvPr id="49172" name="Group 20"/>
          <p:cNvGrpSpPr>
            <a:grpSpLocks/>
          </p:cNvGrpSpPr>
          <p:nvPr/>
        </p:nvGrpSpPr>
        <p:grpSpPr bwMode="auto">
          <a:xfrm>
            <a:off x="685800" y="2590800"/>
            <a:ext cx="914400" cy="1981200"/>
            <a:chOff x="432" y="1632"/>
            <a:chExt cx="576" cy="1248"/>
          </a:xfrm>
        </p:grpSpPr>
        <p:sp>
          <p:nvSpPr>
            <p:cNvPr id="49173" name="Text Box 21"/>
            <p:cNvSpPr txBox="1">
              <a:spLocks noChangeArrowheads="1"/>
            </p:cNvSpPr>
            <p:nvPr/>
          </p:nvSpPr>
          <p:spPr bwMode="auto">
            <a:xfrm>
              <a:off x="432" y="1632"/>
              <a:ext cx="57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000" b="1">
                  <a:latin typeface="Tahoma" charset="0"/>
                </a:rPr>
                <a:t>$3.00</a:t>
              </a:r>
            </a:p>
          </p:txBody>
        </p:sp>
        <p:sp>
          <p:nvSpPr>
            <p:cNvPr id="49174" name="Line 22"/>
            <p:cNvSpPr>
              <a:spLocks noChangeShapeType="1"/>
            </p:cNvSpPr>
            <p:nvPr/>
          </p:nvSpPr>
          <p:spPr bwMode="auto">
            <a:xfrm flipV="1">
              <a:off x="720" y="1920"/>
              <a:ext cx="0" cy="960"/>
            </a:xfrm>
            <a:prstGeom prst="line">
              <a:avLst/>
            </a:prstGeom>
            <a:noFill/>
            <a:ln w="57150">
              <a:solidFill>
                <a:srgbClr val="FC0128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75" name="Line 23"/>
          <p:cNvSpPr>
            <a:spLocks noChangeShapeType="1"/>
          </p:cNvSpPr>
          <p:nvPr/>
        </p:nvSpPr>
        <p:spPr bwMode="auto">
          <a:xfrm>
            <a:off x="3276600" y="6400800"/>
            <a:ext cx="2133600" cy="0"/>
          </a:xfrm>
          <a:prstGeom prst="line">
            <a:avLst/>
          </a:prstGeom>
          <a:noFill/>
          <a:ln w="57150">
            <a:solidFill>
              <a:srgbClr val="FC0128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76" name="Line 24"/>
          <p:cNvSpPr>
            <a:spLocks noChangeShapeType="1"/>
          </p:cNvSpPr>
          <p:nvPr/>
        </p:nvSpPr>
        <p:spPr bwMode="auto">
          <a:xfrm flipV="1">
            <a:off x="3124200" y="2895600"/>
            <a:ext cx="2209800" cy="1600200"/>
          </a:xfrm>
          <a:prstGeom prst="line">
            <a:avLst/>
          </a:prstGeom>
          <a:noFill/>
          <a:ln w="57150">
            <a:solidFill>
              <a:srgbClr val="FC0128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77" name="Text Box 25"/>
          <p:cNvSpPr txBox="1">
            <a:spLocks noChangeArrowheads="1"/>
          </p:cNvSpPr>
          <p:nvPr/>
        </p:nvSpPr>
        <p:spPr bwMode="auto">
          <a:xfrm>
            <a:off x="6096000" y="2895600"/>
            <a:ext cx="2667000" cy="1917700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494076"/>
                </a:solidFill>
              </a:rPr>
              <a:t>A rise in the price of ice cream cones results in a movement along the supply curve.</a:t>
            </a:r>
          </a:p>
        </p:txBody>
      </p:sp>
      <p:sp>
        <p:nvSpPr>
          <p:cNvPr id="49178" name="Text Box 26"/>
          <p:cNvSpPr txBox="1">
            <a:spLocks noChangeArrowheads="1"/>
          </p:cNvSpPr>
          <p:nvPr/>
        </p:nvSpPr>
        <p:spPr bwMode="auto">
          <a:xfrm>
            <a:off x="1066800" y="0"/>
            <a:ext cx="7162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/>
              <a:t>Change in Quantity Supplied</a:t>
            </a:r>
          </a:p>
        </p:txBody>
      </p:sp>
      <p:sp>
        <p:nvSpPr>
          <p:cNvPr id="49179" name="Oval 27"/>
          <p:cNvSpPr>
            <a:spLocks noChangeArrowheads="1"/>
          </p:cNvSpPr>
          <p:nvPr/>
        </p:nvSpPr>
        <p:spPr bwMode="auto">
          <a:xfrm>
            <a:off x="2971800" y="4724400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80" name="Oval 28"/>
          <p:cNvSpPr>
            <a:spLocks noChangeArrowheads="1"/>
          </p:cNvSpPr>
          <p:nvPr/>
        </p:nvSpPr>
        <p:spPr bwMode="auto">
          <a:xfrm>
            <a:off x="5638800" y="2743200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9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9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9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9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9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9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49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9" grpId="0" autoUpdateAnimBg="0"/>
      <p:bldP spid="49168" grpId="0" animBg="1"/>
      <p:bldP spid="49169" grpId="0" animBg="1"/>
      <p:bldP spid="49171" grpId="0" autoUpdateAnimBg="0"/>
      <p:bldP spid="49175" grpId="0" animBg="1"/>
      <p:bldP spid="49176" grpId="0" animBg="1"/>
      <p:bldP spid="49177" grpId="0" animBg="1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Shifts and Changes in Supply cont.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/>
              <a:t>Change in Supply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If anything other than price changes, then you have a change in </a:t>
            </a:r>
            <a:r>
              <a:rPr lang="en-US" altLang="en-US" sz="2400" u="sng"/>
              <a:t>SUPPLY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Change in inputs</a:t>
            </a:r>
          </a:p>
          <a:p>
            <a:pPr lvl="3">
              <a:lnSpc>
                <a:spcPct val="80000"/>
              </a:lnSpc>
            </a:pPr>
            <a:r>
              <a:rPr lang="en-US" sz="1800"/>
              <a:t>FOP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Change in productivity of workers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Change in technology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Change in the number of sellers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Taxes and subsidies</a:t>
            </a:r>
          </a:p>
          <a:p>
            <a:pPr lvl="3">
              <a:lnSpc>
                <a:spcPct val="80000"/>
              </a:lnSpc>
            </a:pPr>
            <a:r>
              <a:rPr lang="en-US" sz="1800"/>
              <a:t>Increase in taxes causes decrease in supply</a:t>
            </a:r>
          </a:p>
          <a:p>
            <a:pPr lvl="3">
              <a:lnSpc>
                <a:spcPct val="80000"/>
              </a:lnSpc>
            </a:pPr>
            <a:r>
              <a:rPr lang="en-US" sz="1800"/>
              <a:t>Increase in subsidies causes increase in supply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Expectations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Government regulations</a:t>
            </a:r>
            <a:endParaRPr lang="en-US" altLang="en-US" sz="2000"/>
          </a:p>
          <a:p>
            <a:pPr lvl="1">
              <a:lnSpc>
                <a:spcPct val="80000"/>
              </a:lnSpc>
            </a:pPr>
            <a:r>
              <a:rPr lang="en-US" altLang="en-US" sz="2400"/>
              <a:t>A shift in the supply curve, either to the left or right.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Causes a change that alters the quantity demanded at every price.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Freeform 4"/>
          <p:cNvSpPr>
            <a:spLocks/>
          </p:cNvSpPr>
          <p:nvPr/>
        </p:nvSpPr>
        <p:spPr bwMode="auto">
          <a:xfrm>
            <a:off x="1462088" y="1112838"/>
            <a:ext cx="7027862" cy="48069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028"/>
              </a:cxn>
              <a:cxn ang="0">
                <a:pos x="4427" y="3028"/>
              </a:cxn>
            </a:cxnLst>
            <a:rect l="0" t="0" r="r" b="b"/>
            <a:pathLst>
              <a:path w="4427" h="3028">
                <a:moveTo>
                  <a:pt x="0" y="0"/>
                </a:moveTo>
                <a:lnTo>
                  <a:pt x="0" y="3028"/>
                </a:lnTo>
                <a:lnTo>
                  <a:pt x="4427" y="3028"/>
                </a:lnTo>
              </a:path>
            </a:pathLst>
          </a:cu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53" name="Line 5"/>
          <p:cNvSpPr>
            <a:spLocks noChangeShapeType="1"/>
          </p:cNvSpPr>
          <p:nvPr/>
        </p:nvSpPr>
        <p:spPr bwMode="auto">
          <a:xfrm flipV="1">
            <a:off x="3290888" y="2105025"/>
            <a:ext cx="3282950" cy="3152775"/>
          </a:xfrm>
          <a:prstGeom prst="line">
            <a:avLst/>
          </a:prstGeom>
          <a:noFill/>
          <a:ln w="66675">
            <a:solidFill>
              <a:srgbClr val="004C9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54" name="Line 6"/>
          <p:cNvSpPr>
            <a:spLocks noChangeShapeType="1"/>
          </p:cNvSpPr>
          <p:nvPr/>
        </p:nvSpPr>
        <p:spPr bwMode="auto">
          <a:xfrm flipH="1">
            <a:off x="3643313" y="3052763"/>
            <a:ext cx="1851025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55" name="Line 7"/>
          <p:cNvSpPr>
            <a:spLocks noChangeShapeType="1"/>
          </p:cNvSpPr>
          <p:nvPr/>
        </p:nvSpPr>
        <p:spPr bwMode="auto">
          <a:xfrm flipH="1">
            <a:off x="4603750" y="4111625"/>
            <a:ext cx="1871663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 type="stealth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477838" y="1135063"/>
            <a:ext cx="995362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 b="1">
                <a:solidFill>
                  <a:srgbClr val="000000"/>
                </a:solidFill>
              </a:rPr>
              <a:t>Price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204788" y="1430338"/>
            <a:ext cx="1284287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 b="1">
                <a:solidFill>
                  <a:srgbClr val="000000"/>
                </a:solidFill>
              </a:rPr>
              <a:t>Ice-Cream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3258" name="Rectangle 10"/>
          <p:cNvSpPr>
            <a:spLocks noChangeArrowheads="1"/>
          </p:cNvSpPr>
          <p:nvPr/>
        </p:nvSpPr>
        <p:spPr bwMode="auto">
          <a:xfrm>
            <a:off x="750888" y="1725613"/>
            <a:ext cx="7239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 b="1">
                <a:solidFill>
                  <a:srgbClr val="000000"/>
                </a:solidFill>
              </a:rPr>
              <a:t>Cone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3259" name="Rectangle 11"/>
          <p:cNvSpPr>
            <a:spLocks noChangeArrowheads="1"/>
          </p:cNvSpPr>
          <p:nvPr/>
        </p:nvSpPr>
        <p:spPr bwMode="auto">
          <a:xfrm>
            <a:off x="7265988" y="6005513"/>
            <a:ext cx="139382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 b="1">
                <a:solidFill>
                  <a:srgbClr val="000000"/>
                </a:solidFill>
              </a:rPr>
              <a:t>Quantity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3260" name="Rectangle 12"/>
          <p:cNvSpPr>
            <a:spLocks noChangeArrowheads="1"/>
          </p:cNvSpPr>
          <p:nvPr/>
        </p:nvSpPr>
        <p:spPr bwMode="auto">
          <a:xfrm>
            <a:off x="6580188" y="6300788"/>
            <a:ext cx="2087562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 b="1">
                <a:solidFill>
                  <a:srgbClr val="000000"/>
                </a:solidFill>
              </a:rPr>
              <a:t>Ice-Cream Cones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3261" name="Rectangle 13"/>
          <p:cNvSpPr>
            <a:spLocks noChangeArrowheads="1"/>
          </p:cNvSpPr>
          <p:nvPr/>
        </p:nvSpPr>
        <p:spPr bwMode="auto">
          <a:xfrm>
            <a:off x="1414463" y="6011863"/>
            <a:ext cx="242887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53262" name="Group 14"/>
          <p:cNvGrpSpPr>
            <a:grpSpLocks/>
          </p:cNvGrpSpPr>
          <p:nvPr/>
        </p:nvGrpSpPr>
        <p:grpSpPr bwMode="auto">
          <a:xfrm>
            <a:off x="4610100" y="4200525"/>
            <a:ext cx="1079500" cy="660400"/>
            <a:chOff x="3016" y="2646"/>
            <a:chExt cx="680" cy="416"/>
          </a:xfrm>
        </p:grpSpPr>
        <p:sp>
          <p:nvSpPr>
            <p:cNvPr id="53263" name="Rectangle 15"/>
            <p:cNvSpPr>
              <a:spLocks noChangeArrowheads="1"/>
            </p:cNvSpPr>
            <p:nvPr/>
          </p:nvSpPr>
          <p:spPr bwMode="auto">
            <a:xfrm>
              <a:off x="3016" y="2646"/>
              <a:ext cx="680" cy="416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64" name="Rectangle 16"/>
            <p:cNvSpPr>
              <a:spLocks noChangeArrowheads="1"/>
            </p:cNvSpPr>
            <p:nvPr/>
          </p:nvSpPr>
          <p:spPr bwMode="auto">
            <a:xfrm>
              <a:off x="3062" y="2675"/>
              <a:ext cx="58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>
                  <a:solidFill>
                    <a:srgbClr val="000000"/>
                  </a:solidFill>
                </a:rPr>
                <a:t>Increase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3265" name="Rectangle 17"/>
            <p:cNvSpPr>
              <a:spLocks noChangeArrowheads="1"/>
            </p:cNvSpPr>
            <p:nvPr/>
          </p:nvSpPr>
          <p:spPr bwMode="auto">
            <a:xfrm>
              <a:off x="3058" y="2861"/>
              <a:ext cx="60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>
                  <a:solidFill>
                    <a:srgbClr val="000000"/>
                  </a:solidFill>
                </a:rPr>
                <a:t>in supply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53266" name="Group 18"/>
          <p:cNvGrpSpPr>
            <a:grpSpLocks/>
          </p:cNvGrpSpPr>
          <p:nvPr/>
        </p:nvGrpSpPr>
        <p:grpSpPr bwMode="auto">
          <a:xfrm>
            <a:off x="4327525" y="2335213"/>
            <a:ext cx="1122363" cy="660400"/>
            <a:chOff x="2642" y="1507"/>
            <a:chExt cx="707" cy="416"/>
          </a:xfrm>
        </p:grpSpPr>
        <p:sp>
          <p:nvSpPr>
            <p:cNvPr id="53267" name="Rectangle 19"/>
            <p:cNvSpPr>
              <a:spLocks noChangeArrowheads="1"/>
            </p:cNvSpPr>
            <p:nvPr/>
          </p:nvSpPr>
          <p:spPr bwMode="auto">
            <a:xfrm>
              <a:off x="2642" y="1507"/>
              <a:ext cx="707" cy="416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68" name="Rectangle 20"/>
            <p:cNvSpPr>
              <a:spLocks noChangeArrowheads="1"/>
            </p:cNvSpPr>
            <p:nvPr/>
          </p:nvSpPr>
          <p:spPr bwMode="auto">
            <a:xfrm>
              <a:off x="2675" y="1532"/>
              <a:ext cx="65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>
                  <a:solidFill>
                    <a:srgbClr val="000000"/>
                  </a:solidFill>
                </a:rPr>
                <a:t>Decrease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3269" name="Rectangle 21"/>
            <p:cNvSpPr>
              <a:spLocks noChangeArrowheads="1"/>
            </p:cNvSpPr>
            <p:nvPr/>
          </p:nvSpPr>
          <p:spPr bwMode="auto">
            <a:xfrm>
              <a:off x="2699" y="1718"/>
              <a:ext cx="60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>
                  <a:solidFill>
                    <a:srgbClr val="000000"/>
                  </a:solidFill>
                </a:rPr>
                <a:t>in supply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53270" name="Group 22"/>
          <p:cNvGrpSpPr>
            <a:grpSpLocks/>
          </p:cNvGrpSpPr>
          <p:nvPr/>
        </p:nvGrpSpPr>
        <p:grpSpPr bwMode="auto">
          <a:xfrm>
            <a:off x="1725613" y="1317625"/>
            <a:ext cx="4227512" cy="3411538"/>
            <a:chOff x="1087" y="830"/>
            <a:chExt cx="2663" cy="2149"/>
          </a:xfrm>
        </p:grpSpPr>
        <p:sp>
          <p:nvSpPr>
            <p:cNvPr id="53271" name="Line 23"/>
            <p:cNvSpPr>
              <a:spLocks noChangeShapeType="1"/>
            </p:cNvSpPr>
            <p:nvPr/>
          </p:nvSpPr>
          <p:spPr bwMode="auto">
            <a:xfrm flipV="1">
              <a:off x="1087" y="993"/>
              <a:ext cx="2054" cy="1986"/>
            </a:xfrm>
            <a:prstGeom prst="line">
              <a:avLst/>
            </a:prstGeom>
            <a:noFill/>
            <a:ln w="66675">
              <a:solidFill>
                <a:srgbClr val="5F161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3272" name="Group 24"/>
            <p:cNvGrpSpPr>
              <a:grpSpLocks/>
            </p:cNvGrpSpPr>
            <p:nvPr/>
          </p:nvGrpSpPr>
          <p:grpSpPr bwMode="auto">
            <a:xfrm>
              <a:off x="2597" y="830"/>
              <a:ext cx="1153" cy="228"/>
              <a:chOff x="2597" y="830"/>
              <a:chExt cx="1153" cy="228"/>
            </a:xfrm>
          </p:grpSpPr>
          <p:sp>
            <p:nvSpPr>
              <p:cNvPr id="53273" name="Rectangle 25"/>
              <p:cNvSpPr>
                <a:spLocks noChangeArrowheads="1"/>
              </p:cNvSpPr>
              <p:nvPr/>
            </p:nvSpPr>
            <p:spPr bwMode="auto">
              <a:xfrm>
                <a:off x="2597" y="830"/>
                <a:ext cx="1013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900">
                    <a:solidFill>
                      <a:srgbClr val="000000"/>
                    </a:solidFill>
                  </a:rPr>
                  <a:t>Supply curve, 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3274" name="Rectangle 26"/>
              <p:cNvSpPr>
                <a:spLocks noChangeArrowheads="1"/>
              </p:cNvSpPr>
              <p:nvPr/>
            </p:nvSpPr>
            <p:spPr bwMode="auto">
              <a:xfrm>
                <a:off x="3541" y="830"/>
                <a:ext cx="172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900" i="1">
                    <a:solidFill>
                      <a:srgbClr val="000000"/>
                    </a:solidFill>
                  </a:rPr>
                  <a:t>S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3275" name="Rectangle 27"/>
              <p:cNvSpPr>
                <a:spLocks noChangeArrowheads="1"/>
              </p:cNvSpPr>
              <p:nvPr/>
            </p:nvSpPr>
            <p:spPr bwMode="auto">
              <a:xfrm>
                <a:off x="3638" y="905"/>
                <a:ext cx="112" cy="1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400">
                    <a:solidFill>
                      <a:srgbClr val="000000"/>
                    </a:solidFill>
                  </a:rPr>
                  <a:t>3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53276" name="Group 28"/>
          <p:cNvGrpSpPr>
            <a:grpSpLocks/>
          </p:cNvGrpSpPr>
          <p:nvPr/>
        </p:nvGrpSpPr>
        <p:grpSpPr bwMode="auto">
          <a:xfrm>
            <a:off x="6107113" y="1576388"/>
            <a:ext cx="1041400" cy="655637"/>
            <a:chOff x="3847" y="993"/>
            <a:chExt cx="656" cy="413"/>
          </a:xfrm>
        </p:grpSpPr>
        <p:sp>
          <p:nvSpPr>
            <p:cNvPr id="53277" name="Rectangle 29"/>
            <p:cNvSpPr>
              <a:spLocks noChangeArrowheads="1"/>
            </p:cNvSpPr>
            <p:nvPr/>
          </p:nvSpPr>
          <p:spPr bwMode="auto">
            <a:xfrm>
              <a:off x="3847" y="1179"/>
              <a:ext cx="516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>
                  <a:solidFill>
                    <a:srgbClr val="000000"/>
                  </a:solidFill>
                </a:rPr>
                <a:t>curve, 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53278" name="Group 30"/>
            <p:cNvGrpSpPr>
              <a:grpSpLocks/>
            </p:cNvGrpSpPr>
            <p:nvPr/>
          </p:nvGrpSpPr>
          <p:grpSpPr bwMode="auto">
            <a:xfrm>
              <a:off x="3922" y="993"/>
              <a:ext cx="581" cy="413"/>
              <a:chOff x="3922" y="993"/>
              <a:chExt cx="581" cy="413"/>
            </a:xfrm>
          </p:grpSpPr>
          <p:sp>
            <p:nvSpPr>
              <p:cNvPr id="53279" name="Rectangle 31"/>
              <p:cNvSpPr>
                <a:spLocks noChangeArrowheads="1"/>
              </p:cNvSpPr>
              <p:nvPr/>
            </p:nvSpPr>
            <p:spPr bwMode="auto">
              <a:xfrm>
                <a:off x="3922" y="993"/>
                <a:ext cx="525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900">
                    <a:solidFill>
                      <a:srgbClr val="000000"/>
                    </a:solidFill>
                  </a:rPr>
                  <a:t>Supply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3280" name="Rectangle 32"/>
              <p:cNvSpPr>
                <a:spLocks noChangeArrowheads="1"/>
              </p:cNvSpPr>
              <p:nvPr/>
            </p:nvSpPr>
            <p:spPr bwMode="auto">
              <a:xfrm>
                <a:off x="4294" y="1179"/>
                <a:ext cx="172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900" i="1">
                    <a:solidFill>
                      <a:srgbClr val="000000"/>
                    </a:solidFill>
                  </a:rPr>
                  <a:t>S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3281" name="Rectangle 33"/>
              <p:cNvSpPr>
                <a:spLocks noChangeArrowheads="1"/>
              </p:cNvSpPr>
              <p:nvPr/>
            </p:nvSpPr>
            <p:spPr bwMode="auto">
              <a:xfrm>
                <a:off x="4391" y="1253"/>
                <a:ext cx="112" cy="1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400">
                    <a:solidFill>
                      <a:srgbClr val="000000"/>
                    </a:solidFill>
                  </a:rPr>
                  <a:t>1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53282" name="Group 34"/>
          <p:cNvGrpSpPr>
            <a:grpSpLocks/>
          </p:cNvGrpSpPr>
          <p:nvPr/>
        </p:nvGrpSpPr>
        <p:grpSpPr bwMode="auto">
          <a:xfrm>
            <a:off x="4854575" y="2108200"/>
            <a:ext cx="3778250" cy="3679825"/>
            <a:chOff x="3058" y="1328"/>
            <a:chExt cx="2380" cy="2318"/>
          </a:xfrm>
        </p:grpSpPr>
        <p:sp>
          <p:nvSpPr>
            <p:cNvPr id="53283" name="Line 35"/>
            <p:cNvSpPr>
              <a:spLocks noChangeShapeType="1"/>
            </p:cNvSpPr>
            <p:nvPr/>
          </p:nvSpPr>
          <p:spPr bwMode="auto">
            <a:xfrm flipV="1">
              <a:off x="3058" y="1660"/>
              <a:ext cx="2068" cy="1986"/>
            </a:xfrm>
            <a:prstGeom prst="line">
              <a:avLst/>
            </a:prstGeom>
            <a:noFill/>
            <a:ln w="66675">
              <a:solidFill>
                <a:srgbClr val="5F161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3284" name="Group 36"/>
            <p:cNvGrpSpPr>
              <a:grpSpLocks/>
            </p:cNvGrpSpPr>
            <p:nvPr/>
          </p:nvGrpSpPr>
          <p:grpSpPr bwMode="auto">
            <a:xfrm>
              <a:off x="4782" y="1328"/>
              <a:ext cx="656" cy="413"/>
              <a:chOff x="4782" y="1328"/>
              <a:chExt cx="656" cy="413"/>
            </a:xfrm>
          </p:grpSpPr>
          <p:sp>
            <p:nvSpPr>
              <p:cNvPr id="53285" name="Rectangle 37"/>
              <p:cNvSpPr>
                <a:spLocks noChangeArrowheads="1"/>
              </p:cNvSpPr>
              <p:nvPr/>
            </p:nvSpPr>
            <p:spPr bwMode="auto">
              <a:xfrm>
                <a:off x="4856" y="1328"/>
                <a:ext cx="525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900">
                    <a:solidFill>
                      <a:srgbClr val="000000"/>
                    </a:solidFill>
                  </a:rPr>
                  <a:t>Supply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3286" name="Rectangle 38"/>
              <p:cNvSpPr>
                <a:spLocks noChangeArrowheads="1"/>
              </p:cNvSpPr>
              <p:nvPr/>
            </p:nvSpPr>
            <p:spPr bwMode="auto">
              <a:xfrm>
                <a:off x="4782" y="1514"/>
                <a:ext cx="516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900">
                    <a:solidFill>
                      <a:srgbClr val="000000"/>
                    </a:solidFill>
                  </a:rPr>
                  <a:t>curve, 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3287" name="Rectangle 39"/>
              <p:cNvSpPr>
                <a:spLocks noChangeArrowheads="1"/>
              </p:cNvSpPr>
              <p:nvPr/>
            </p:nvSpPr>
            <p:spPr bwMode="auto">
              <a:xfrm>
                <a:off x="5228" y="1514"/>
                <a:ext cx="172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900" i="1">
                    <a:solidFill>
                      <a:srgbClr val="000000"/>
                    </a:solidFill>
                  </a:rPr>
                  <a:t>S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3288" name="Rectangle 40"/>
              <p:cNvSpPr>
                <a:spLocks noChangeArrowheads="1"/>
              </p:cNvSpPr>
              <p:nvPr/>
            </p:nvSpPr>
            <p:spPr bwMode="auto">
              <a:xfrm>
                <a:off x="5326" y="1588"/>
                <a:ext cx="112" cy="1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400">
                    <a:solidFill>
                      <a:srgbClr val="000000"/>
                    </a:solidFill>
                  </a:rPr>
                  <a:t>2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53289" name="Text Box 41"/>
          <p:cNvSpPr txBox="1">
            <a:spLocks noChangeArrowheads="1"/>
          </p:cNvSpPr>
          <p:nvPr/>
        </p:nvSpPr>
        <p:spPr bwMode="auto">
          <a:xfrm>
            <a:off x="1905000" y="0"/>
            <a:ext cx="1981200" cy="17399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Again, an increase is always to the right and a decrease is always to the left.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3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53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3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53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 animBg="1"/>
      <p:bldP spid="53254" grpId="0" animBg="1"/>
      <p:bldP spid="53255" grpId="0" animBg="1"/>
      <p:bldP spid="53289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Prices: Supply and Demand Combined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Why are prices good?</a:t>
            </a:r>
          </a:p>
          <a:p>
            <a:pPr lvl="1"/>
            <a:r>
              <a:rPr lang="en-US"/>
              <a:t>Neutral</a:t>
            </a:r>
          </a:p>
          <a:p>
            <a:pPr lvl="2"/>
            <a:r>
              <a:rPr lang="en-US"/>
              <a:t>They don’t favor the buyer or seller</a:t>
            </a:r>
          </a:p>
          <a:p>
            <a:pPr lvl="1"/>
            <a:r>
              <a:rPr lang="en-US"/>
              <a:t>Flexible</a:t>
            </a:r>
          </a:p>
          <a:p>
            <a:pPr lvl="2"/>
            <a:r>
              <a:rPr lang="en-US"/>
              <a:t>Reacts to change and adjusts</a:t>
            </a:r>
          </a:p>
          <a:p>
            <a:pPr lvl="1"/>
            <a:r>
              <a:rPr lang="en-US"/>
              <a:t>No administrative costs</a:t>
            </a:r>
          </a:p>
          <a:p>
            <a:pPr lvl="1"/>
            <a:r>
              <a:rPr lang="en-US"/>
              <a:t>Efficient</a:t>
            </a:r>
          </a:p>
          <a:p>
            <a:pPr lvl="2"/>
            <a:r>
              <a:rPr lang="en-US"/>
              <a:t>Make decisions easily</a:t>
            </a:r>
          </a:p>
          <a:p>
            <a:pPr lvl="2"/>
            <a:r>
              <a:rPr lang="en-US"/>
              <a:t>Keeps shortages from occurring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Prices: Supply and Demand Combined cont.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happens without prices?</a:t>
            </a:r>
          </a:p>
          <a:p>
            <a:pPr lvl="1"/>
            <a:r>
              <a:rPr lang="en-US"/>
              <a:t>Rationing</a:t>
            </a:r>
          </a:p>
          <a:p>
            <a:pPr lvl="2"/>
            <a:r>
              <a:rPr lang="en-US"/>
              <a:t>Government decides what is a fair amount</a:t>
            </a:r>
          </a:p>
          <a:p>
            <a:pPr lvl="1"/>
            <a:r>
              <a:rPr lang="en-US"/>
              <a:t>High administrative costs</a:t>
            </a:r>
          </a:p>
          <a:p>
            <a:pPr lvl="2"/>
            <a:r>
              <a:rPr lang="en-US"/>
              <a:t>Bureaucracy</a:t>
            </a:r>
          </a:p>
          <a:p>
            <a:pPr lvl="1"/>
            <a:r>
              <a:rPr lang="en-US"/>
              <a:t>Diminished incentive</a:t>
            </a:r>
          </a:p>
          <a:p>
            <a:pPr lvl="2"/>
            <a:r>
              <a:rPr lang="en-US"/>
              <a:t>Waste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Prices: Supply and Demand Combined cont.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How are prices determined?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What are you trying to reach?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Market Equilibrium</a:t>
            </a:r>
          </a:p>
          <a:p>
            <a:pPr lvl="3">
              <a:lnSpc>
                <a:spcPct val="80000"/>
              </a:lnSpc>
            </a:pPr>
            <a:r>
              <a:rPr lang="en-US" sz="1800"/>
              <a:t>Situation in which prices are relatively stable and 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en-US" sz="1800"/>
              <a:t>   Qs = Qd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altLang="en-US" sz="2800"/>
              <a:t>Equilibrium Price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The price that balances quantity supplied and quantity demanded. 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On a graph, it is the price at which the supply and demand curves intersect.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altLang="en-US" sz="2800"/>
              <a:t>Equilibrium Quantity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The quantity supplied and the quantity demanded at the equilibrium price. 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On a graph it is the quantity at which the supply and demand curves intersect.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6" name="Picture 4" descr="marketdema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981200"/>
            <a:ext cx="3962400" cy="2895600"/>
          </a:xfrm>
          <a:prstGeom prst="rect">
            <a:avLst/>
          </a:prstGeom>
          <a:noFill/>
        </p:spPr>
      </p:pic>
      <p:pic>
        <p:nvPicPr>
          <p:cNvPr id="59397" name="Picture 5" descr="market suppl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905000"/>
            <a:ext cx="3733800" cy="2895600"/>
          </a:xfrm>
          <a:prstGeom prst="rect">
            <a:avLst/>
          </a:prstGeom>
          <a:noFill/>
        </p:spPr>
      </p:pic>
      <p:grpSp>
        <p:nvGrpSpPr>
          <p:cNvPr id="59398" name="Group 6"/>
          <p:cNvGrpSpPr>
            <a:grpSpLocks/>
          </p:cNvGrpSpPr>
          <p:nvPr/>
        </p:nvGrpSpPr>
        <p:grpSpPr bwMode="auto">
          <a:xfrm>
            <a:off x="990600" y="3581400"/>
            <a:ext cx="2819400" cy="1447800"/>
            <a:chOff x="480" y="2496"/>
            <a:chExt cx="2016" cy="1152"/>
          </a:xfrm>
        </p:grpSpPr>
        <p:sp>
          <p:nvSpPr>
            <p:cNvPr id="59399" name="Oval 7"/>
            <p:cNvSpPr>
              <a:spLocks noChangeArrowheads="1"/>
            </p:cNvSpPr>
            <p:nvPr/>
          </p:nvSpPr>
          <p:spPr bwMode="auto">
            <a:xfrm>
              <a:off x="480" y="2496"/>
              <a:ext cx="2016" cy="384"/>
            </a:xfrm>
            <a:prstGeom prst="ellipse">
              <a:avLst/>
            </a:prstGeom>
            <a:noFill/>
            <a:ln w="38100">
              <a:solidFill>
                <a:srgbClr val="FC0128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0" name="Line 8"/>
            <p:cNvSpPr>
              <a:spLocks noChangeShapeType="1"/>
            </p:cNvSpPr>
            <p:nvPr/>
          </p:nvSpPr>
          <p:spPr bwMode="auto">
            <a:xfrm>
              <a:off x="1680" y="2880"/>
              <a:ext cx="480" cy="768"/>
            </a:xfrm>
            <a:prstGeom prst="line">
              <a:avLst/>
            </a:prstGeom>
            <a:noFill/>
            <a:ln w="57150">
              <a:solidFill>
                <a:srgbClr val="FC0128"/>
              </a:solidFill>
              <a:round/>
              <a:headEnd type="triangle" w="med" len="med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401" name="Group 9"/>
          <p:cNvGrpSpPr>
            <a:grpSpLocks/>
          </p:cNvGrpSpPr>
          <p:nvPr/>
        </p:nvGrpSpPr>
        <p:grpSpPr bwMode="auto">
          <a:xfrm>
            <a:off x="5715000" y="3581400"/>
            <a:ext cx="2590800" cy="1600200"/>
            <a:chOff x="3504" y="2448"/>
            <a:chExt cx="1776" cy="1200"/>
          </a:xfrm>
        </p:grpSpPr>
        <p:sp>
          <p:nvSpPr>
            <p:cNvPr id="59402" name="Oval 10"/>
            <p:cNvSpPr>
              <a:spLocks noChangeArrowheads="1"/>
            </p:cNvSpPr>
            <p:nvPr/>
          </p:nvSpPr>
          <p:spPr bwMode="auto">
            <a:xfrm>
              <a:off x="3504" y="2448"/>
              <a:ext cx="1776" cy="432"/>
            </a:xfrm>
            <a:prstGeom prst="ellipse">
              <a:avLst/>
            </a:prstGeom>
            <a:noFill/>
            <a:ln w="38100">
              <a:solidFill>
                <a:srgbClr val="FC0128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3" name="Line 11"/>
            <p:cNvSpPr>
              <a:spLocks noChangeShapeType="1"/>
            </p:cNvSpPr>
            <p:nvPr/>
          </p:nvSpPr>
          <p:spPr bwMode="auto">
            <a:xfrm flipH="1">
              <a:off x="4080" y="2880"/>
              <a:ext cx="240" cy="768"/>
            </a:xfrm>
            <a:prstGeom prst="line">
              <a:avLst/>
            </a:prstGeom>
            <a:noFill/>
            <a:ln w="57150">
              <a:solidFill>
                <a:srgbClr val="FC0128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1524000" y="5105400"/>
            <a:ext cx="6400800" cy="1066800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200">
                <a:solidFill>
                  <a:srgbClr val="494076"/>
                </a:solidFill>
              </a:rPr>
              <a:t>At $2.00, the quantity demanded is equal to the quantity supplied!</a:t>
            </a: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914400" y="1447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latin typeface="Tahoma" charset="0"/>
              </a:rPr>
              <a:t>Demand Schedule</a:t>
            </a:r>
          </a:p>
        </p:txBody>
      </p:sp>
      <p:sp>
        <p:nvSpPr>
          <p:cNvPr id="59406" name="Text Box 14"/>
          <p:cNvSpPr txBox="1">
            <a:spLocks noChangeArrowheads="1"/>
          </p:cNvSpPr>
          <p:nvPr/>
        </p:nvSpPr>
        <p:spPr bwMode="auto">
          <a:xfrm>
            <a:off x="5562600" y="1447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latin typeface="Tahoma" charset="0"/>
              </a:rPr>
              <a:t>Supply Schedule</a:t>
            </a:r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1066800" y="304800"/>
            <a:ext cx="7162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chemeClr val="tx2"/>
                </a:solidFill>
              </a:rPr>
              <a:t>Prices: Supply and Demand Combined cont.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4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Sectors (Participants)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Households- represents individuals and families that: 1) provide resources and 2)buy goods and services</a:t>
            </a:r>
          </a:p>
          <a:p>
            <a:r>
              <a:rPr lang="en-US" dirty="0" smtClean="0"/>
              <a:t>Businesses- composed of the firms that: 1)buy resources and 2)produce goods and services</a:t>
            </a:r>
          </a:p>
          <a:p>
            <a:r>
              <a:rPr lang="en-US" dirty="0" smtClean="0"/>
              <a:t>Governments- provides certain goods and services and collects taxes from the household and business sectors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91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1500188" y="1338263"/>
            <a:ext cx="7016750" cy="45894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>
            <a:off x="1947863" y="5735638"/>
            <a:ext cx="1587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22" name="Line 6"/>
          <p:cNvSpPr>
            <a:spLocks noChangeShapeType="1"/>
          </p:cNvSpPr>
          <p:nvPr/>
        </p:nvSpPr>
        <p:spPr bwMode="auto">
          <a:xfrm>
            <a:off x="2395538" y="5735638"/>
            <a:ext cx="1587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23" name="Line 7"/>
          <p:cNvSpPr>
            <a:spLocks noChangeShapeType="1"/>
          </p:cNvSpPr>
          <p:nvPr/>
        </p:nvSpPr>
        <p:spPr bwMode="auto">
          <a:xfrm>
            <a:off x="2843213" y="5735638"/>
            <a:ext cx="1587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24" name="Line 8"/>
          <p:cNvSpPr>
            <a:spLocks noChangeShapeType="1"/>
          </p:cNvSpPr>
          <p:nvPr/>
        </p:nvSpPr>
        <p:spPr bwMode="auto">
          <a:xfrm>
            <a:off x="3292475" y="5735638"/>
            <a:ext cx="1588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3740150" y="5735638"/>
            <a:ext cx="1588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>
            <a:off x="4187825" y="5735638"/>
            <a:ext cx="1588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>
            <a:off x="5062538" y="5735638"/>
            <a:ext cx="1587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>
            <a:off x="5510213" y="5735638"/>
            <a:ext cx="1587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29" name="Line 13"/>
          <p:cNvSpPr>
            <a:spLocks noChangeShapeType="1"/>
          </p:cNvSpPr>
          <p:nvPr/>
        </p:nvSpPr>
        <p:spPr bwMode="auto">
          <a:xfrm>
            <a:off x="5957888" y="5735638"/>
            <a:ext cx="1587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>
            <a:off x="6405563" y="5735638"/>
            <a:ext cx="1587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31" name="Line 15"/>
          <p:cNvSpPr>
            <a:spLocks noChangeShapeType="1"/>
          </p:cNvSpPr>
          <p:nvPr/>
        </p:nvSpPr>
        <p:spPr bwMode="auto">
          <a:xfrm>
            <a:off x="6853238" y="5735638"/>
            <a:ext cx="1587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32" name="Line 16"/>
          <p:cNvSpPr>
            <a:spLocks noChangeShapeType="1"/>
          </p:cNvSpPr>
          <p:nvPr/>
        </p:nvSpPr>
        <p:spPr bwMode="auto">
          <a:xfrm>
            <a:off x="7300913" y="5735638"/>
            <a:ext cx="1587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33" name="Line 17"/>
          <p:cNvSpPr>
            <a:spLocks noChangeShapeType="1"/>
          </p:cNvSpPr>
          <p:nvPr/>
        </p:nvSpPr>
        <p:spPr bwMode="auto">
          <a:xfrm>
            <a:off x="4635500" y="5735638"/>
            <a:ext cx="1588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34" name="Rectangle 18"/>
          <p:cNvSpPr>
            <a:spLocks noChangeArrowheads="1"/>
          </p:cNvSpPr>
          <p:nvPr/>
        </p:nvSpPr>
        <p:spPr bwMode="auto">
          <a:xfrm>
            <a:off x="498475" y="1292225"/>
            <a:ext cx="944563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b="1">
                <a:solidFill>
                  <a:srgbClr val="000000"/>
                </a:solidFill>
              </a:rPr>
              <a:t>Price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0435" name="Rectangle 19"/>
          <p:cNvSpPr>
            <a:spLocks noChangeArrowheads="1"/>
          </p:cNvSpPr>
          <p:nvPr/>
        </p:nvSpPr>
        <p:spPr bwMode="auto">
          <a:xfrm>
            <a:off x="228600" y="1576388"/>
            <a:ext cx="12065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b="1">
                <a:solidFill>
                  <a:srgbClr val="000000"/>
                </a:solidFill>
              </a:rPr>
              <a:t>Ice-Cream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0436" name="Rectangle 20"/>
          <p:cNvSpPr>
            <a:spLocks noChangeArrowheads="1"/>
          </p:cNvSpPr>
          <p:nvPr/>
        </p:nvSpPr>
        <p:spPr bwMode="auto">
          <a:xfrm>
            <a:off x="760413" y="1860550"/>
            <a:ext cx="66675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b="1">
                <a:solidFill>
                  <a:srgbClr val="000000"/>
                </a:solidFill>
              </a:rPr>
              <a:t>Cone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0437" name="Rectangle 21"/>
          <p:cNvSpPr>
            <a:spLocks noChangeArrowheads="1"/>
          </p:cNvSpPr>
          <p:nvPr/>
        </p:nvSpPr>
        <p:spPr bwMode="auto">
          <a:xfrm>
            <a:off x="1433513" y="5942013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0438" name="Rectangle 22"/>
          <p:cNvSpPr>
            <a:spLocks noChangeArrowheads="1"/>
          </p:cNvSpPr>
          <p:nvPr/>
        </p:nvSpPr>
        <p:spPr bwMode="auto">
          <a:xfrm>
            <a:off x="1873250" y="5942013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</a:rPr>
              <a:t>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0439" name="Rectangle 23"/>
          <p:cNvSpPr>
            <a:spLocks noChangeArrowheads="1"/>
          </p:cNvSpPr>
          <p:nvPr/>
        </p:nvSpPr>
        <p:spPr bwMode="auto">
          <a:xfrm>
            <a:off x="2333625" y="5942013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</a:rPr>
              <a:t>2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0440" name="Rectangle 24"/>
          <p:cNvSpPr>
            <a:spLocks noChangeArrowheads="1"/>
          </p:cNvSpPr>
          <p:nvPr/>
        </p:nvSpPr>
        <p:spPr bwMode="auto">
          <a:xfrm>
            <a:off x="2779713" y="5942013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</a:rPr>
              <a:t>3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0441" name="Rectangle 25"/>
          <p:cNvSpPr>
            <a:spLocks noChangeArrowheads="1"/>
          </p:cNvSpPr>
          <p:nvPr/>
        </p:nvSpPr>
        <p:spPr bwMode="auto">
          <a:xfrm>
            <a:off x="3233738" y="5942013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</a:rPr>
              <a:t>4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0442" name="Rectangle 26"/>
          <p:cNvSpPr>
            <a:spLocks noChangeArrowheads="1"/>
          </p:cNvSpPr>
          <p:nvPr/>
        </p:nvSpPr>
        <p:spPr bwMode="auto">
          <a:xfrm>
            <a:off x="3679825" y="5942013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</a:rPr>
              <a:t>5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0443" name="Rectangle 27"/>
          <p:cNvSpPr>
            <a:spLocks noChangeArrowheads="1"/>
          </p:cNvSpPr>
          <p:nvPr/>
        </p:nvSpPr>
        <p:spPr bwMode="auto">
          <a:xfrm>
            <a:off x="4133850" y="5942013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</a:rPr>
              <a:t>6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0444" name="Rectangle 28"/>
          <p:cNvSpPr>
            <a:spLocks noChangeArrowheads="1"/>
          </p:cNvSpPr>
          <p:nvPr/>
        </p:nvSpPr>
        <p:spPr bwMode="auto">
          <a:xfrm>
            <a:off x="4579938" y="5942013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</a:rPr>
              <a:t>7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0445" name="Rectangle 29"/>
          <p:cNvSpPr>
            <a:spLocks noChangeArrowheads="1"/>
          </p:cNvSpPr>
          <p:nvPr/>
        </p:nvSpPr>
        <p:spPr bwMode="auto">
          <a:xfrm>
            <a:off x="5002213" y="5942013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</a:rPr>
              <a:t>8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0446" name="Rectangle 30"/>
          <p:cNvSpPr>
            <a:spLocks noChangeArrowheads="1"/>
          </p:cNvSpPr>
          <p:nvPr/>
        </p:nvSpPr>
        <p:spPr bwMode="auto">
          <a:xfrm>
            <a:off x="5454650" y="5942013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</a:rPr>
              <a:t>9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0447" name="Rectangle 31"/>
          <p:cNvSpPr>
            <a:spLocks noChangeArrowheads="1"/>
          </p:cNvSpPr>
          <p:nvPr/>
        </p:nvSpPr>
        <p:spPr bwMode="auto">
          <a:xfrm>
            <a:off x="5837238" y="5942013"/>
            <a:ext cx="25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</a:rPr>
              <a:t>10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0448" name="Rectangle 32"/>
          <p:cNvSpPr>
            <a:spLocks noChangeArrowheads="1"/>
          </p:cNvSpPr>
          <p:nvPr/>
        </p:nvSpPr>
        <p:spPr bwMode="auto">
          <a:xfrm>
            <a:off x="6278563" y="5942013"/>
            <a:ext cx="25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</a:rPr>
              <a:t>11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0449" name="Rectangle 33"/>
          <p:cNvSpPr>
            <a:spLocks noChangeArrowheads="1"/>
          </p:cNvSpPr>
          <p:nvPr/>
        </p:nvSpPr>
        <p:spPr bwMode="auto">
          <a:xfrm>
            <a:off x="6724650" y="5942013"/>
            <a:ext cx="25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</a:rPr>
              <a:t>12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0450" name="Rectangle 34"/>
          <p:cNvSpPr>
            <a:spLocks noChangeArrowheads="1"/>
          </p:cNvSpPr>
          <p:nvPr/>
        </p:nvSpPr>
        <p:spPr bwMode="auto">
          <a:xfrm>
            <a:off x="5338763" y="6234113"/>
            <a:ext cx="321468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b="1">
                <a:solidFill>
                  <a:srgbClr val="000000"/>
                </a:solidFill>
              </a:rPr>
              <a:t>Quantity of Ice-Cream Cones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0451" name="Rectangle 35"/>
          <p:cNvSpPr>
            <a:spLocks noChangeArrowheads="1"/>
          </p:cNvSpPr>
          <p:nvPr/>
        </p:nvSpPr>
        <p:spPr bwMode="auto">
          <a:xfrm>
            <a:off x="7172325" y="5942013"/>
            <a:ext cx="25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</a:rPr>
              <a:t>13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60452" name="Group 36"/>
          <p:cNvGrpSpPr>
            <a:grpSpLocks/>
          </p:cNvGrpSpPr>
          <p:nvPr/>
        </p:nvGrpSpPr>
        <p:grpSpPr bwMode="auto">
          <a:xfrm>
            <a:off x="4699000" y="4859338"/>
            <a:ext cx="1898650" cy="939800"/>
            <a:chOff x="2960" y="3061"/>
            <a:chExt cx="1196" cy="592"/>
          </a:xfrm>
        </p:grpSpPr>
        <p:sp>
          <p:nvSpPr>
            <p:cNvPr id="60453" name="Line 37"/>
            <p:cNvSpPr>
              <a:spLocks noChangeShapeType="1"/>
            </p:cNvSpPr>
            <p:nvPr/>
          </p:nvSpPr>
          <p:spPr bwMode="auto">
            <a:xfrm flipH="1">
              <a:off x="2960" y="3236"/>
              <a:ext cx="296" cy="417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0454" name="Group 38"/>
            <p:cNvGrpSpPr>
              <a:grpSpLocks/>
            </p:cNvGrpSpPr>
            <p:nvPr/>
          </p:nvGrpSpPr>
          <p:grpSpPr bwMode="auto">
            <a:xfrm>
              <a:off x="3256" y="3061"/>
              <a:ext cx="900" cy="457"/>
              <a:chOff x="3256" y="3061"/>
              <a:chExt cx="900" cy="457"/>
            </a:xfrm>
          </p:grpSpPr>
          <p:sp>
            <p:nvSpPr>
              <p:cNvPr id="60455" name="Rectangle 39"/>
              <p:cNvSpPr>
                <a:spLocks noChangeArrowheads="1"/>
              </p:cNvSpPr>
              <p:nvPr/>
            </p:nvSpPr>
            <p:spPr bwMode="auto">
              <a:xfrm>
                <a:off x="3256" y="3061"/>
                <a:ext cx="900" cy="457"/>
              </a:xfrm>
              <a:prstGeom prst="rect">
                <a:avLst/>
              </a:prstGeom>
              <a:solidFill>
                <a:srgbClr val="E1E5E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56" name="Rectangle 40"/>
              <p:cNvSpPr>
                <a:spLocks noChangeArrowheads="1"/>
              </p:cNvSpPr>
              <p:nvPr/>
            </p:nvSpPr>
            <p:spPr bwMode="auto">
              <a:xfrm>
                <a:off x="3310" y="3106"/>
                <a:ext cx="71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>
                    <a:solidFill>
                      <a:srgbClr val="000000"/>
                    </a:solidFill>
                  </a:rPr>
                  <a:t>Equilibrium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0457" name="Rectangle 41"/>
              <p:cNvSpPr>
                <a:spLocks noChangeArrowheads="1"/>
              </p:cNvSpPr>
              <p:nvPr/>
            </p:nvSpPr>
            <p:spPr bwMode="auto">
              <a:xfrm>
                <a:off x="3310" y="3285"/>
                <a:ext cx="50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>
                    <a:solidFill>
                      <a:srgbClr val="000000"/>
                    </a:solidFill>
                  </a:rPr>
                  <a:t>quantity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60458" name="Group 42"/>
          <p:cNvGrpSpPr>
            <a:grpSpLocks/>
          </p:cNvGrpSpPr>
          <p:nvPr/>
        </p:nvGrpSpPr>
        <p:grpSpPr bwMode="auto">
          <a:xfrm>
            <a:off x="1543050" y="3067050"/>
            <a:ext cx="2239963" cy="384175"/>
            <a:chOff x="972" y="1932"/>
            <a:chExt cx="1411" cy="242"/>
          </a:xfrm>
        </p:grpSpPr>
        <p:sp>
          <p:nvSpPr>
            <p:cNvPr id="60459" name="Line 43"/>
            <p:cNvSpPr>
              <a:spLocks noChangeShapeType="1"/>
            </p:cNvSpPr>
            <p:nvPr/>
          </p:nvSpPr>
          <p:spPr bwMode="auto">
            <a:xfrm flipH="1">
              <a:off x="972" y="2039"/>
              <a:ext cx="134" cy="108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60" name="Rectangle 44"/>
            <p:cNvSpPr>
              <a:spLocks noChangeArrowheads="1"/>
            </p:cNvSpPr>
            <p:nvPr/>
          </p:nvSpPr>
          <p:spPr bwMode="auto">
            <a:xfrm>
              <a:off x="1093" y="1932"/>
              <a:ext cx="1290" cy="242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61" name="Rectangle 45"/>
            <p:cNvSpPr>
              <a:spLocks noChangeArrowheads="1"/>
            </p:cNvSpPr>
            <p:nvPr/>
          </p:nvSpPr>
          <p:spPr bwMode="auto">
            <a:xfrm>
              <a:off x="1142" y="1965"/>
              <a:ext cx="10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00"/>
                  </a:solidFill>
                </a:rPr>
                <a:t>Equilibrium price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60462" name="Group 46"/>
          <p:cNvGrpSpPr>
            <a:grpSpLocks/>
          </p:cNvGrpSpPr>
          <p:nvPr/>
        </p:nvGrpSpPr>
        <p:grpSpPr bwMode="auto">
          <a:xfrm>
            <a:off x="4784725" y="2981325"/>
            <a:ext cx="3198813" cy="512763"/>
            <a:chOff x="3014" y="1878"/>
            <a:chExt cx="2015" cy="323"/>
          </a:xfrm>
        </p:grpSpPr>
        <p:sp>
          <p:nvSpPr>
            <p:cNvPr id="60463" name="Line 47"/>
            <p:cNvSpPr>
              <a:spLocks noChangeShapeType="1"/>
            </p:cNvSpPr>
            <p:nvPr/>
          </p:nvSpPr>
          <p:spPr bwMode="auto">
            <a:xfrm flipH="1">
              <a:off x="3014" y="2013"/>
              <a:ext cx="1155" cy="188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64" name="Rectangle 48"/>
            <p:cNvSpPr>
              <a:spLocks noChangeArrowheads="1"/>
            </p:cNvSpPr>
            <p:nvPr/>
          </p:nvSpPr>
          <p:spPr bwMode="auto">
            <a:xfrm>
              <a:off x="4143" y="1878"/>
              <a:ext cx="886" cy="269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65" name="Rectangle 49"/>
            <p:cNvSpPr>
              <a:spLocks noChangeArrowheads="1"/>
            </p:cNvSpPr>
            <p:nvPr/>
          </p:nvSpPr>
          <p:spPr bwMode="auto">
            <a:xfrm>
              <a:off x="4177" y="1927"/>
              <a:ext cx="76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00"/>
                  </a:solidFill>
                </a:rPr>
                <a:t>Equilibrium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60466" name="Group 50"/>
          <p:cNvGrpSpPr>
            <a:grpSpLocks/>
          </p:cNvGrpSpPr>
          <p:nvPr/>
        </p:nvGrpSpPr>
        <p:grpSpPr bwMode="auto">
          <a:xfrm>
            <a:off x="1884363" y="2020888"/>
            <a:ext cx="6607175" cy="3189287"/>
            <a:chOff x="1187" y="1273"/>
            <a:chExt cx="4162" cy="2009"/>
          </a:xfrm>
        </p:grpSpPr>
        <p:sp>
          <p:nvSpPr>
            <p:cNvPr id="60467" name="Line 51"/>
            <p:cNvSpPr>
              <a:spLocks noChangeShapeType="1"/>
            </p:cNvSpPr>
            <p:nvPr/>
          </p:nvSpPr>
          <p:spPr bwMode="auto">
            <a:xfrm>
              <a:off x="1187" y="1273"/>
              <a:ext cx="3547" cy="1896"/>
            </a:xfrm>
            <a:prstGeom prst="line">
              <a:avLst/>
            </a:prstGeom>
            <a:noFill/>
            <a:ln w="63500">
              <a:solidFill>
                <a:srgbClr val="004C9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68" name="Rectangle 52"/>
            <p:cNvSpPr>
              <a:spLocks noChangeArrowheads="1"/>
            </p:cNvSpPr>
            <p:nvPr/>
          </p:nvSpPr>
          <p:spPr bwMode="auto">
            <a:xfrm>
              <a:off x="4754" y="3090"/>
              <a:ext cx="59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00"/>
                  </a:solidFill>
                </a:rPr>
                <a:t>Demand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60469" name="Group 53"/>
          <p:cNvGrpSpPr>
            <a:grpSpLocks/>
          </p:cNvGrpSpPr>
          <p:nvPr/>
        </p:nvGrpSpPr>
        <p:grpSpPr bwMode="auto">
          <a:xfrm>
            <a:off x="831850" y="3371850"/>
            <a:ext cx="3863975" cy="2363788"/>
            <a:chOff x="524" y="2124"/>
            <a:chExt cx="2434" cy="1489"/>
          </a:xfrm>
        </p:grpSpPr>
        <p:sp>
          <p:nvSpPr>
            <p:cNvPr id="60470" name="Line 54"/>
            <p:cNvSpPr>
              <a:spLocks noChangeShapeType="1"/>
            </p:cNvSpPr>
            <p:nvPr/>
          </p:nvSpPr>
          <p:spPr bwMode="auto">
            <a:xfrm>
              <a:off x="959" y="2201"/>
              <a:ext cx="1948" cy="1"/>
            </a:xfrm>
            <a:prstGeom prst="line">
              <a:avLst/>
            </a:prstGeom>
            <a:noFill/>
            <a:ln w="20638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71" name="Freeform 55"/>
            <p:cNvSpPr>
              <a:spLocks/>
            </p:cNvSpPr>
            <p:nvPr/>
          </p:nvSpPr>
          <p:spPr bwMode="auto">
            <a:xfrm>
              <a:off x="2907" y="2201"/>
              <a:ext cx="1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40"/>
                </a:cxn>
                <a:cxn ang="0">
                  <a:pos x="13" y="1412"/>
                </a:cxn>
              </a:cxnLst>
              <a:rect l="0" t="0" r="r" b="b"/>
              <a:pathLst>
                <a:path w="13" h="1412">
                  <a:moveTo>
                    <a:pt x="0" y="0"/>
                  </a:moveTo>
                  <a:lnTo>
                    <a:pt x="13" y="40"/>
                  </a:lnTo>
                  <a:lnTo>
                    <a:pt x="13" y="1412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72" name="Oval 56"/>
            <p:cNvSpPr>
              <a:spLocks noChangeArrowheads="1"/>
            </p:cNvSpPr>
            <p:nvPr/>
          </p:nvSpPr>
          <p:spPr bwMode="auto">
            <a:xfrm>
              <a:off x="2866" y="2147"/>
              <a:ext cx="92" cy="94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73" name="Rectangle 57"/>
            <p:cNvSpPr>
              <a:spLocks noChangeArrowheads="1"/>
            </p:cNvSpPr>
            <p:nvPr/>
          </p:nvSpPr>
          <p:spPr bwMode="auto">
            <a:xfrm>
              <a:off x="524" y="2124"/>
              <a:ext cx="42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00"/>
                  </a:solidFill>
                </a:rPr>
                <a:t>$2.00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60474" name="Freeform 58"/>
          <p:cNvSpPr>
            <a:spLocks/>
          </p:cNvSpPr>
          <p:nvPr/>
        </p:nvSpPr>
        <p:spPr bwMode="auto">
          <a:xfrm>
            <a:off x="1493838" y="1338263"/>
            <a:ext cx="7016750" cy="45894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91"/>
              </a:cxn>
              <a:cxn ang="0">
                <a:pos x="4420" y="2891"/>
              </a:cxn>
            </a:cxnLst>
            <a:rect l="0" t="0" r="r" b="b"/>
            <a:pathLst>
              <a:path w="4420" h="2891">
                <a:moveTo>
                  <a:pt x="0" y="0"/>
                </a:moveTo>
                <a:lnTo>
                  <a:pt x="0" y="2891"/>
                </a:lnTo>
                <a:lnTo>
                  <a:pt x="4420" y="2891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0475" name="Group 59"/>
          <p:cNvGrpSpPr>
            <a:grpSpLocks/>
          </p:cNvGrpSpPr>
          <p:nvPr/>
        </p:nvGrpSpPr>
        <p:grpSpPr bwMode="auto">
          <a:xfrm>
            <a:off x="1778000" y="1858963"/>
            <a:ext cx="6364288" cy="3149600"/>
            <a:chOff x="1120" y="1171"/>
            <a:chExt cx="4009" cy="1984"/>
          </a:xfrm>
        </p:grpSpPr>
        <p:sp>
          <p:nvSpPr>
            <p:cNvPr id="60476" name="Line 60"/>
            <p:cNvSpPr>
              <a:spLocks noChangeShapeType="1"/>
            </p:cNvSpPr>
            <p:nvPr/>
          </p:nvSpPr>
          <p:spPr bwMode="auto">
            <a:xfrm flipH="1">
              <a:off x="1120" y="1286"/>
              <a:ext cx="3493" cy="1869"/>
            </a:xfrm>
            <a:prstGeom prst="line">
              <a:avLst/>
            </a:prstGeom>
            <a:noFill/>
            <a:ln w="63500">
              <a:solidFill>
                <a:srgbClr val="004C9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77" name="Rectangle 61"/>
            <p:cNvSpPr>
              <a:spLocks noChangeArrowheads="1"/>
            </p:cNvSpPr>
            <p:nvPr/>
          </p:nvSpPr>
          <p:spPr bwMode="auto">
            <a:xfrm>
              <a:off x="4642" y="1171"/>
              <a:ext cx="48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00"/>
                  </a:solidFill>
                </a:rPr>
                <a:t>Supply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60478" name="Rectangle 62"/>
          <p:cNvSpPr>
            <a:spLocks noChangeArrowheads="1"/>
          </p:cNvSpPr>
          <p:nvPr/>
        </p:nvSpPr>
        <p:spPr bwMode="auto">
          <a:xfrm>
            <a:off x="0" y="152400"/>
            <a:ext cx="9175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tx2"/>
                </a:solidFill>
              </a:rPr>
              <a:t>Prices: Supply and Demand Combined cont.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0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60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0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0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0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60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Prices: Supply and Demand Combined cont.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Surplus</a:t>
            </a:r>
          </a:p>
          <a:p>
            <a:pPr lvl="1"/>
            <a:r>
              <a:rPr lang="en-US" altLang="en-US"/>
              <a:t>When price &gt; equilibrium price, then quantity supplied &gt; quantity demanded.  </a:t>
            </a:r>
          </a:p>
          <a:p>
            <a:pPr lvl="2"/>
            <a:r>
              <a:rPr lang="en-US" altLang="en-US"/>
              <a:t>There is excess supply or a surplus.  </a:t>
            </a:r>
          </a:p>
          <a:p>
            <a:pPr lvl="2"/>
            <a:r>
              <a:rPr lang="en-US" altLang="en-US"/>
              <a:t>Suppliers will lower the price to increase sales, thereby moving toward equilibrium.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1081088" y="1809750"/>
            <a:ext cx="958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</a:rPr>
              <a:t>Price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817563" y="2084388"/>
            <a:ext cx="12366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</a:rPr>
              <a:t>Ice-Cream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1350963" y="2357438"/>
            <a:ext cx="6969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</a:rPr>
              <a:t>Cone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1944688" y="5546725"/>
            <a:ext cx="12065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62472" name="Group 8"/>
          <p:cNvGrpSpPr>
            <a:grpSpLocks/>
          </p:cNvGrpSpPr>
          <p:nvPr/>
        </p:nvGrpSpPr>
        <p:grpSpPr bwMode="auto">
          <a:xfrm>
            <a:off x="2251075" y="2097088"/>
            <a:ext cx="4705350" cy="2460625"/>
            <a:chOff x="1418" y="1321"/>
            <a:chExt cx="2964" cy="1550"/>
          </a:xfrm>
        </p:grpSpPr>
        <p:sp>
          <p:nvSpPr>
            <p:cNvPr id="62473" name="Line 9"/>
            <p:cNvSpPr>
              <a:spLocks noChangeShapeType="1"/>
            </p:cNvSpPr>
            <p:nvPr/>
          </p:nvSpPr>
          <p:spPr bwMode="auto">
            <a:xfrm flipH="1">
              <a:off x="1418" y="1543"/>
              <a:ext cx="2566" cy="1328"/>
            </a:xfrm>
            <a:prstGeom prst="line">
              <a:avLst/>
            </a:prstGeom>
            <a:noFill/>
            <a:ln w="63500">
              <a:solidFill>
                <a:srgbClr val="004C9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4" name="Rectangle 10"/>
            <p:cNvSpPr>
              <a:spLocks noChangeArrowheads="1"/>
            </p:cNvSpPr>
            <p:nvPr/>
          </p:nvSpPr>
          <p:spPr bwMode="auto">
            <a:xfrm>
              <a:off x="3876" y="1321"/>
              <a:ext cx="50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Supply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62475" name="Group 11"/>
          <p:cNvGrpSpPr>
            <a:grpSpLocks/>
          </p:cNvGrpSpPr>
          <p:nvPr/>
        </p:nvGrpSpPr>
        <p:grpSpPr bwMode="auto">
          <a:xfrm>
            <a:off x="2314575" y="2449513"/>
            <a:ext cx="4903788" cy="2590800"/>
            <a:chOff x="1458" y="1543"/>
            <a:chExt cx="3089" cy="1632"/>
          </a:xfrm>
        </p:grpSpPr>
        <p:sp>
          <p:nvSpPr>
            <p:cNvPr id="62476" name="Line 12"/>
            <p:cNvSpPr>
              <a:spLocks noChangeShapeType="1"/>
            </p:cNvSpPr>
            <p:nvPr/>
          </p:nvSpPr>
          <p:spPr bwMode="auto">
            <a:xfrm>
              <a:off x="1458" y="1543"/>
              <a:ext cx="2607" cy="1341"/>
            </a:xfrm>
            <a:prstGeom prst="line">
              <a:avLst/>
            </a:prstGeom>
            <a:noFill/>
            <a:ln w="63500">
              <a:solidFill>
                <a:srgbClr val="004C9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7" name="Rectangle 13"/>
            <p:cNvSpPr>
              <a:spLocks noChangeArrowheads="1"/>
            </p:cNvSpPr>
            <p:nvPr/>
          </p:nvSpPr>
          <p:spPr bwMode="auto">
            <a:xfrm>
              <a:off x="3938" y="2981"/>
              <a:ext cx="60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Demand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62478" name="Group 14"/>
          <p:cNvGrpSpPr>
            <a:grpSpLocks/>
          </p:cNvGrpSpPr>
          <p:nvPr/>
        </p:nvGrpSpPr>
        <p:grpSpPr bwMode="auto">
          <a:xfrm>
            <a:off x="2738438" y="5826125"/>
            <a:ext cx="1189037" cy="571500"/>
            <a:chOff x="1725" y="3670"/>
            <a:chExt cx="749" cy="360"/>
          </a:xfrm>
        </p:grpSpPr>
        <p:sp>
          <p:nvSpPr>
            <p:cNvPr id="62479" name="Rectangle 15"/>
            <p:cNvSpPr>
              <a:spLocks noChangeArrowheads="1"/>
            </p:cNvSpPr>
            <p:nvPr/>
          </p:nvSpPr>
          <p:spPr bwMode="auto">
            <a:xfrm>
              <a:off x="1725" y="3670"/>
              <a:ext cx="749" cy="360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80" name="Rectangle 16"/>
            <p:cNvSpPr>
              <a:spLocks noChangeArrowheads="1"/>
            </p:cNvSpPr>
            <p:nvPr/>
          </p:nvSpPr>
          <p:spPr bwMode="auto">
            <a:xfrm>
              <a:off x="1750" y="3682"/>
              <a:ext cx="50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Quantity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2481" name="Rectangle 17"/>
            <p:cNvSpPr>
              <a:spLocks noChangeArrowheads="1"/>
            </p:cNvSpPr>
            <p:nvPr/>
          </p:nvSpPr>
          <p:spPr bwMode="auto">
            <a:xfrm>
              <a:off x="1750" y="3855"/>
              <a:ext cx="64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demanded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62482" name="Group 18"/>
          <p:cNvGrpSpPr>
            <a:grpSpLocks/>
          </p:cNvGrpSpPr>
          <p:nvPr/>
        </p:nvGrpSpPr>
        <p:grpSpPr bwMode="auto">
          <a:xfrm>
            <a:off x="4818063" y="5826125"/>
            <a:ext cx="976312" cy="571500"/>
            <a:chOff x="3035" y="3670"/>
            <a:chExt cx="615" cy="360"/>
          </a:xfrm>
        </p:grpSpPr>
        <p:sp>
          <p:nvSpPr>
            <p:cNvPr id="62483" name="Rectangle 19"/>
            <p:cNvSpPr>
              <a:spLocks noChangeArrowheads="1"/>
            </p:cNvSpPr>
            <p:nvPr/>
          </p:nvSpPr>
          <p:spPr bwMode="auto">
            <a:xfrm>
              <a:off x="3035" y="3670"/>
              <a:ext cx="615" cy="360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84" name="Rectangle 20"/>
            <p:cNvSpPr>
              <a:spLocks noChangeArrowheads="1"/>
            </p:cNvSpPr>
            <p:nvPr/>
          </p:nvSpPr>
          <p:spPr bwMode="auto">
            <a:xfrm>
              <a:off x="3070" y="3686"/>
              <a:ext cx="50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Quantity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2485" name="Rectangle 21"/>
            <p:cNvSpPr>
              <a:spLocks noChangeArrowheads="1"/>
            </p:cNvSpPr>
            <p:nvPr/>
          </p:nvSpPr>
          <p:spPr bwMode="auto">
            <a:xfrm>
              <a:off x="3070" y="3859"/>
              <a:ext cx="50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supplied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62486" name="Rectangle 22"/>
          <p:cNvSpPr>
            <a:spLocks noChangeArrowheads="1"/>
          </p:cNvSpPr>
          <p:nvPr/>
        </p:nvSpPr>
        <p:spPr bwMode="auto">
          <a:xfrm>
            <a:off x="5967413" y="5595938"/>
            <a:ext cx="13430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</a:rPr>
              <a:t>Quantity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2487" name="Rectangle 23"/>
          <p:cNvSpPr>
            <a:spLocks noChangeArrowheads="1"/>
          </p:cNvSpPr>
          <p:nvPr/>
        </p:nvSpPr>
        <p:spPr bwMode="auto">
          <a:xfrm>
            <a:off x="6075363" y="5868988"/>
            <a:ext cx="12366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</a:rPr>
              <a:t>Ice-Cream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2488" name="Rectangle 24"/>
          <p:cNvSpPr>
            <a:spLocks noChangeArrowheads="1"/>
          </p:cNvSpPr>
          <p:nvPr/>
        </p:nvSpPr>
        <p:spPr bwMode="auto">
          <a:xfrm>
            <a:off x="6480175" y="6143625"/>
            <a:ext cx="8239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</a:rPr>
              <a:t>Cones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62489" name="Group 25"/>
          <p:cNvGrpSpPr>
            <a:grpSpLocks/>
          </p:cNvGrpSpPr>
          <p:nvPr/>
        </p:nvGrpSpPr>
        <p:grpSpPr bwMode="auto">
          <a:xfrm>
            <a:off x="1343025" y="2817813"/>
            <a:ext cx="4191000" cy="3036887"/>
            <a:chOff x="846" y="1775"/>
            <a:chExt cx="2640" cy="1913"/>
          </a:xfrm>
        </p:grpSpPr>
        <p:sp>
          <p:nvSpPr>
            <p:cNvPr id="62490" name="Rectangle 26"/>
            <p:cNvSpPr>
              <a:spLocks noChangeArrowheads="1"/>
            </p:cNvSpPr>
            <p:nvPr/>
          </p:nvSpPr>
          <p:spPr bwMode="auto">
            <a:xfrm>
              <a:off x="846" y="1775"/>
              <a:ext cx="342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$2.50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2491" name="Rectangle 27"/>
            <p:cNvSpPr>
              <a:spLocks noChangeArrowheads="1"/>
            </p:cNvSpPr>
            <p:nvPr/>
          </p:nvSpPr>
          <p:spPr bwMode="auto">
            <a:xfrm>
              <a:off x="3258" y="3494"/>
              <a:ext cx="22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10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2492" name="Freeform 28"/>
            <p:cNvSpPr>
              <a:spLocks/>
            </p:cNvSpPr>
            <p:nvPr/>
          </p:nvSpPr>
          <p:spPr bwMode="auto">
            <a:xfrm>
              <a:off x="1297" y="1866"/>
              <a:ext cx="2046" cy="16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46" y="0"/>
                </a:cxn>
                <a:cxn ang="0">
                  <a:pos x="2046" y="1610"/>
                </a:cxn>
              </a:cxnLst>
              <a:rect l="0" t="0" r="r" b="b"/>
              <a:pathLst>
                <a:path w="2046" h="1610">
                  <a:moveTo>
                    <a:pt x="0" y="0"/>
                  </a:moveTo>
                  <a:lnTo>
                    <a:pt x="2046" y="0"/>
                  </a:lnTo>
                  <a:lnTo>
                    <a:pt x="2046" y="1610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93" name="Oval 29"/>
            <p:cNvSpPr>
              <a:spLocks noChangeArrowheads="1"/>
            </p:cNvSpPr>
            <p:nvPr/>
          </p:nvSpPr>
          <p:spPr bwMode="auto">
            <a:xfrm>
              <a:off x="3316" y="1840"/>
              <a:ext cx="67" cy="64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494" name="Group 30"/>
          <p:cNvGrpSpPr>
            <a:grpSpLocks/>
          </p:cNvGrpSpPr>
          <p:nvPr/>
        </p:nvGrpSpPr>
        <p:grpSpPr bwMode="auto">
          <a:xfrm>
            <a:off x="1471613" y="3351213"/>
            <a:ext cx="3019425" cy="2503487"/>
            <a:chOff x="927" y="2111"/>
            <a:chExt cx="1902" cy="1577"/>
          </a:xfrm>
        </p:grpSpPr>
        <p:sp>
          <p:nvSpPr>
            <p:cNvPr id="62495" name="Rectangle 31"/>
            <p:cNvSpPr>
              <a:spLocks noChangeArrowheads="1"/>
            </p:cNvSpPr>
            <p:nvPr/>
          </p:nvSpPr>
          <p:spPr bwMode="auto">
            <a:xfrm>
              <a:off x="927" y="2111"/>
              <a:ext cx="26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2.00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2496" name="Rectangle 32"/>
            <p:cNvSpPr>
              <a:spLocks noChangeArrowheads="1"/>
            </p:cNvSpPr>
            <p:nvPr/>
          </p:nvSpPr>
          <p:spPr bwMode="auto">
            <a:xfrm>
              <a:off x="2681" y="3494"/>
              <a:ext cx="14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7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62497" name="Group 33"/>
            <p:cNvGrpSpPr>
              <a:grpSpLocks/>
            </p:cNvGrpSpPr>
            <p:nvPr/>
          </p:nvGrpSpPr>
          <p:grpSpPr bwMode="auto">
            <a:xfrm>
              <a:off x="1297" y="2162"/>
              <a:ext cx="1454" cy="1314"/>
              <a:chOff x="1297" y="2162"/>
              <a:chExt cx="1454" cy="1314"/>
            </a:xfrm>
          </p:grpSpPr>
          <p:sp>
            <p:nvSpPr>
              <p:cNvPr id="62498" name="Freeform 34"/>
              <p:cNvSpPr>
                <a:spLocks/>
              </p:cNvSpPr>
              <p:nvPr/>
            </p:nvSpPr>
            <p:spPr bwMode="auto">
              <a:xfrm>
                <a:off x="1297" y="2188"/>
                <a:ext cx="1423" cy="12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31" y="0"/>
                  </a:cxn>
                  <a:cxn ang="0">
                    <a:pos x="1431" y="1288"/>
                  </a:cxn>
                </a:cxnLst>
                <a:rect l="0" t="0" r="r" b="b"/>
                <a:pathLst>
                  <a:path w="1431" h="1288">
                    <a:moveTo>
                      <a:pt x="0" y="0"/>
                    </a:moveTo>
                    <a:lnTo>
                      <a:pt x="1431" y="0"/>
                    </a:lnTo>
                    <a:lnTo>
                      <a:pt x="1431" y="1288"/>
                    </a:lnTo>
                  </a:path>
                </a:pathLst>
              </a:custGeom>
              <a:noFill/>
              <a:ln w="20638" cap="flat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99" name="Oval 35"/>
              <p:cNvSpPr>
                <a:spLocks noChangeArrowheads="1"/>
              </p:cNvSpPr>
              <p:nvPr/>
            </p:nvSpPr>
            <p:spPr bwMode="auto">
              <a:xfrm>
                <a:off x="2688" y="2162"/>
                <a:ext cx="63" cy="64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00" name="Line 36"/>
              <p:cNvSpPr>
                <a:spLocks noChangeShapeType="1"/>
              </p:cNvSpPr>
              <p:nvPr/>
            </p:nvSpPr>
            <p:spPr bwMode="auto">
              <a:xfrm>
                <a:off x="1297" y="2188"/>
                <a:ext cx="1431" cy="1"/>
              </a:xfrm>
              <a:prstGeom prst="line">
                <a:avLst/>
              </a:prstGeom>
              <a:noFill/>
              <a:ln w="20638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2501" name="Freeform 37"/>
          <p:cNvSpPr>
            <a:spLocks/>
          </p:cNvSpPr>
          <p:nvPr/>
        </p:nvSpPr>
        <p:spPr bwMode="auto">
          <a:xfrm>
            <a:off x="2038350" y="1836738"/>
            <a:ext cx="5199063" cy="36814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19"/>
              </a:cxn>
              <a:cxn ang="0">
                <a:pos x="3275" y="2319"/>
              </a:cxn>
            </a:cxnLst>
            <a:rect l="0" t="0" r="r" b="b"/>
            <a:pathLst>
              <a:path w="3275" h="2319">
                <a:moveTo>
                  <a:pt x="0" y="0"/>
                </a:moveTo>
                <a:lnTo>
                  <a:pt x="0" y="2319"/>
                </a:lnTo>
                <a:lnTo>
                  <a:pt x="3275" y="231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2502" name="Group 38"/>
          <p:cNvGrpSpPr>
            <a:grpSpLocks/>
          </p:cNvGrpSpPr>
          <p:nvPr/>
        </p:nvGrpSpPr>
        <p:grpSpPr bwMode="auto">
          <a:xfrm>
            <a:off x="3260725" y="2921000"/>
            <a:ext cx="234950" cy="2933700"/>
            <a:chOff x="2054" y="1840"/>
            <a:chExt cx="148" cy="1848"/>
          </a:xfrm>
        </p:grpSpPr>
        <p:sp>
          <p:nvSpPr>
            <p:cNvPr id="62503" name="Rectangle 39"/>
            <p:cNvSpPr>
              <a:spLocks noChangeArrowheads="1"/>
            </p:cNvSpPr>
            <p:nvPr/>
          </p:nvSpPr>
          <p:spPr bwMode="auto">
            <a:xfrm>
              <a:off x="2054" y="3494"/>
              <a:ext cx="14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4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62504" name="Group 40"/>
            <p:cNvGrpSpPr>
              <a:grpSpLocks/>
            </p:cNvGrpSpPr>
            <p:nvPr/>
          </p:nvGrpSpPr>
          <p:grpSpPr bwMode="auto">
            <a:xfrm>
              <a:off x="2073" y="1840"/>
              <a:ext cx="66" cy="1623"/>
              <a:chOff x="2073" y="1840"/>
              <a:chExt cx="66" cy="1623"/>
            </a:xfrm>
          </p:grpSpPr>
          <p:sp>
            <p:nvSpPr>
              <p:cNvPr id="62505" name="Line 41"/>
              <p:cNvSpPr>
                <a:spLocks noChangeShapeType="1"/>
              </p:cNvSpPr>
              <p:nvPr/>
            </p:nvSpPr>
            <p:spPr bwMode="auto">
              <a:xfrm>
                <a:off x="2105" y="1866"/>
                <a:ext cx="1" cy="1597"/>
              </a:xfrm>
              <a:prstGeom prst="line">
                <a:avLst/>
              </a:prstGeom>
              <a:noFill/>
              <a:ln w="20638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06" name="Oval 42"/>
              <p:cNvSpPr>
                <a:spLocks noChangeArrowheads="1"/>
              </p:cNvSpPr>
              <p:nvPr/>
            </p:nvSpPr>
            <p:spPr bwMode="auto">
              <a:xfrm>
                <a:off x="2073" y="1840"/>
                <a:ext cx="66" cy="64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2518" name="Group 54"/>
          <p:cNvGrpSpPr>
            <a:grpSpLocks/>
          </p:cNvGrpSpPr>
          <p:nvPr/>
        </p:nvGrpSpPr>
        <p:grpSpPr bwMode="auto">
          <a:xfrm>
            <a:off x="3354388" y="2347913"/>
            <a:ext cx="1952625" cy="511175"/>
            <a:chOff x="2113" y="1479"/>
            <a:chExt cx="1230" cy="322"/>
          </a:xfrm>
        </p:grpSpPr>
        <p:sp>
          <p:nvSpPr>
            <p:cNvPr id="62519" name="Freeform 55"/>
            <p:cNvSpPr>
              <a:spLocks/>
            </p:cNvSpPr>
            <p:nvPr/>
          </p:nvSpPr>
          <p:spPr bwMode="auto">
            <a:xfrm>
              <a:off x="2113" y="1711"/>
              <a:ext cx="1230" cy="90"/>
            </a:xfrm>
            <a:custGeom>
              <a:avLst/>
              <a:gdLst/>
              <a:ahLst/>
              <a:cxnLst>
                <a:cxn ang="0">
                  <a:pos x="92" y="7"/>
                </a:cxn>
                <a:cxn ang="0">
                  <a:pos x="87" y="4"/>
                </a:cxn>
                <a:cxn ang="0">
                  <a:pos x="49" y="4"/>
                </a:cxn>
                <a:cxn ang="0">
                  <a:pos x="45" y="0"/>
                </a:cxn>
                <a:cxn ang="0">
                  <a:pos x="42" y="4"/>
                </a:cxn>
                <a:cxn ang="0">
                  <a:pos x="4" y="4"/>
                </a:cxn>
                <a:cxn ang="0">
                  <a:pos x="0" y="7"/>
                </a:cxn>
              </a:cxnLst>
              <a:rect l="0" t="0" r="r" b="b"/>
              <a:pathLst>
                <a:path w="92" h="7">
                  <a:moveTo>
                    <a:pt x="92" y="7"/>
                  </a:moveTo>
                  <a:cubicBezTo>
                    <a:pt x="92" y="5"/>
                    <a:pt x="89" y="4"/>
                    <a:pt x="87" y="4"/>
                  </a:cubicBezTo>
                  <a:cubicBezTo>
                    <a:pt x="49" y="4"/>
                    <a:pt x="49" y="4"/>
                    <a:pt x="49" y="4"/>
                  </a:cubicBezTo>
                  <a:cubicBezTo>
                    <a:pt x="47" y="4"/>
                    <a:pt x="45" y="2"/>
                    <a:pt x="45" y="0"/>
                  </a:cubicBezTo>
                  <a:cubicBezTo>
                    <a:pt x="45" y="2"/>
                    <a:pt x="44" y="4"/>
                    <a:pt x="42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2" y="4"/>
                    <a:pt x="0" y="5"/>
                    <a:pt x="0" y="7"/>
                  </a:cubicBezTo>
                </a:path>
              </a:pathLst>
            </a:custGeom>
            <a:noFill/>
            <a:ln w="20638">
              <a:solidFill>
                <a:srgbClr val="3F002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2520" name="Group 56"/>
            <p:cNvGrpSpPr>
              <a:grpSpLocks/>
            </p:cNvGrpSpPr>
            <p:nvPr/>
          </p:nvGrpSpPr>
          <p:grpSpPr bwMode="auto">
            <a:xfrm>
              <a:off x="2447" y="1479"/>
              <a:ext cx="561" cy="219"/>
              <a:chOff x="2447" y="1479"/>
              <a:chExt cx="561" cy="219"/>
            </a:xfrm>
          </p:grpSpPr>
          <p:sp>
            <p:nvSpPr>
              <p:cNvPr id="62521" name="Rectangle 57"/>
              <p:cNvSpPr>
                <a:spLocks noChangeArrowheads="1"/>
              </p:cNvSpPr>
              <p:nvPr/>
            </p:nvSpPr>
            <p:spPr bwMode="auto">
              <a:xfrm>
                <a:off x="2447" y="1479"/>
                <a:ext cx="561" cy="219"/>
              </a:xfrm>
              <a:prstGeom prst="rect">
                <a:avLst/>
              </a:prstGeom>
              <a:solidFill>
                <a:srgbClr val="E1E5E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22" name="Rectangle 58"/>
              <p:cNvSpPr>
                <a:spLocks noChangeArrowheads="1"/>
              </p:cNvSpPr>
              <p:nvPr/>
            </p:nvSpPr>
            <p:spPr bwMode="auto">
              <a:xfrm>
                <a:off x="2491" y="1507"/>
                <a:ext cx="462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700">
                    <a:solidFill>
                      <a:srgbClr val="000000"/>
                    </a:solidFill>
                  </a:rPr>
                  <a:t>Surplus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62523" name="Text Box 59"/>
          <p:cNvSpPr txBox="1">
            <a:spLocks noChangeArrowheads="1"/>
          </p:cNvSpPr>
          <p:nvPr/>
        </p:nvSpPr>
        <p:spPr bwMode="auto">
          <a:xfrm>
            <a:off x="0" y="304800"/>
            <a:ext cx="9144000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>
                <a:solidFill>
                  <a:schemeClr val="tx2"/>
                </a:solidFill>
              </a:rPr>
              <a:t>Prices: Supply and Demand Combined cont.</a:t>
            </a:r>
          </a:p>
          <a:p>
            <a:pPr>
              <a:spcBef>
                <a:spcPct val="50000"/>
              </a:spcBef>
            </a:pPr>
            <a:endParaRPr lang="en-US" sz="35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62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62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2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2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2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Prices: Supply and Demand Combined cont.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Shortage</a:t>
            </a:r>
          </a:p>
          <a:p>
            <a:pPr lvl="1"/>
            <a:r>
              <a:rPr lang="en-US" altLang="en-US"/>
              <a:t>When price &lt; equilibrium price, then quantity demanded &gt; the quantity supplied.  </a:t>
            </a:r>
          </a:p>
          <a:p>
            <a:pPr lvl="2"/>
            <a:r>
              <a:rPr lang="en-US" altLang="en-US"/>
              <a:t>There is excess demand or a shortage. </a:t>
            </a:r>
          </a:p>
          <a:p>
            <a:pPr lvl="2"/>
            <a:r>
              <a:rPr lang="en-US" altLang="en-US"/>
              <a:t> Suppliers will raise the price due to too many buyers chasing too few goods, thereby moving toward equilibrium.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Freeform 4"/>
          <p:cNvSpPr>
            <a:spLocks/>
          </p:cNvSpPr>
          <p:nvPr/>
        </p:nvSpPr>
        <p:spPr bwMode="auto">
          <a:xfrm>
            <a:off x="2251075" y="1816100"/>
            <a:ext cx="5178425" cy="3702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32"/>
              </a:cxn>
              <a:cxn ang="0">
                <a:pos x="3262" y="2332"/>
              </a:cxn>
            </a:cxnLst>
            <a:rect l="0" t="0" r="r" b="b"/>
            <a:pathLst>
              <a:path w="3262" h="2332">
                <a:moveTo>
                  <a:pt x="0" y="0"/>
                </a:moveTo>
                <a:lnTo>
                  <a:pt x="0" y="2332"/>
                </a:lnTo>
                <a:lnTo>
                  <a:pt x="3262" y="2332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1314450" y="1809750"/>
            <a:ext cx="79375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</a:rPr>
              <a:t>Price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1052513" y="2084388"/>
            <a:ext cx="1046162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</a:rPr>
              <a:t>Ice-Cream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1577975" y="2357438"/>
            <a:ext cx="53975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</a:rPr>
              <a:t>Cone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2166938" y="5546725"/>
            <a:ext cx="12065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6238875" y="5595938"/>
            <a:ext cx="113982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</a:rPr>
              <a:t>Quantity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4522" name="Rectangle 10"/>
          <p:cNvSpPr>
            <a:spLocks noChangeArrowheads="1"/>
          </p:cNvSpPr>
          <p:nvPr/>
        </p:nvSpPr>
        <p:spPr bwMode="auto">
          <a:xfrm>
            <a:off x="6345238" y="5868988"/>
            <a:ext cx="1046162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</a:rPr>
              <a:t>Ice-Cream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6750050" y="6143625"/>
            <a:ext cx="6604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</a:rPr>
              <a:t>Cones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64524" name="Group 12"/>
          <p:cNvGrpSpPr>
            <a:grpSpLocks/>
          </p:cNvGrpSpPr>
          <p:nvPr/>
        </p:nvGrpSpPr>
        <p:grpSpPr bwMode="auto">
          <a:xfrm>
            <a:off x="2484438" y="2132013"/>
            <a:ext cx="4672012" cy="2405062"/>
            <a:chOff x="1565" y="1343"/>
            <a:chExt cx="2943" cy="1515"/>
          </a:xfrm>
        </p:grpSpPr>
        <p:sp>
          <p:nvSpPr>
            <p:cNvPr id="64525" name="Line 13"/>
            <p:cNvSpPr>
              <a:spLocks noChangeShapeType="1"/>
            </p:cNvSpPr>
            <p:nvPr/>
          </p:nvSpPr>
          <p:spPr bwMode="auto">
            <a:xfrm flipH="1">
              <a:off x="1565" y="1531"/>
              <a:ext cx="2567" cy="1327"/>
            </a:xfrm>
            <a:prstGeom prst="line">
              <a:avLst/>
            </a:prstGeom>
            <a:noFill/>
            <a:ln w="63500">
              <a:solidFill>
                <a:srgbClr val="004C9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26" name="Rectangle 14"/>
            <p:cNvSpPr>
              <a:spLocks noChangeArrowheads="1"/>
            </p:cNvSpPr>
            <p:nvPr/>
          </p:nvSpPr>
          <p:spPr bwMode="auto">
            <a:xfrm>
              <a:off x="4091" y="1343"/>
              <a:ext cx="41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Supply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64527" name="Group 15"/>
          <p:cNvGrpSpPr>
            <a:grpSpLocks/>
          </p:cNvGrpSpPr>
          <p:nvPr/>
        </p:nvGrpSpPr>
        <p:grpSpPr bwMode="auto">
          <a:xfrm>
            <a:off x="2547938" y="2430463"/>
            <a:ext cx="4756150" cy="2540000"/>
            <a:chOff x="1605" y="1531"/>
            <a:chExt cx="2996" cy="1600"/>
          </a:xfrm>
        </p:grpSpPr>
        <p:sp>
          <p:nvSpPr>
            <p:cNvPr id="64528" name="Line 16"/>
            <p:cNvSpPr>
              <a:spLocks noChangeShapeType="1"/>
            </p:cNvSpPr>
            <p:nvPr/>
          </p:nvSpPr>
          <p:spPr bwMode="auto">
            <a:xfrm>
              <a:off x="1605" y="1531"/>
              <a:ext cx="2607" cy="1353"/>
            </a:xfrm>
            <a:prstGeom prst="line">
              <a:avLst/>
            </a:prstGeom>
            <a:noFill/>
            <a:ln w="63500">
              <a:solidFill>
                <a:srgbClr val="004C9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29" name="Rectangle 17"/>
            <p:cNvSpPr>
              <a:spLocks noChangeArrowheads="1"/>
            </p:cNvSpPr>
            <p:nvPr/>
          </p:nvSpPr>
          <p:spPr bwMode="auto">
            <a:xfrm>
              <a:off x="4086" y="2968"/>
              <a:ext cx="51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Demand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64530" name="Group 18"/>
          <p:cNvGrpSpPr>
            <a:grpSpLocks/>
          </p:cNvGrpSpPr>
          <p:nvPr/>
        </p:nvGrpSpPr>
        <p:grpSpPr bwMode="auto">
          <a:xfrm>
            <a:off x="3057525" y="5805488"/>
            <a:ext cx="976313" cy="592137"/>
            <a:chOff x="1926" y="3657"/>
            <a:chExt cx="615" cy="373"/>
          </a:xfrm>
        </p:grpSpPr>
        <p:sp>
          <p:nvSpPr>
            <p:cNvPr id="64531" name="Rectangle 19"/>
            <p:cNvSpPr>
              <a:spLocks noChangeArrowheads="1"/>
            </p:cNvSpPr>
            <p:nvPr/>
          </p:nvSpPr>
          <p:spPr bwMode="auto">
            <a:xfrm>
              <a:off x="1926" y="3657"/>
              <a:ext cx="615" cy="373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32" name="Rectangle 20"/>
            <p:cNvSpPr>
              <a:spLocks noChangeArrowheads="1"/>
            </p:cNvSpPr>
            <p:nvPr/>
          </p:nvSpPr>
          <p:spPr bwMode="auto">
            <a:xfrm>
              <a:off x="1979" y="3674"/>
              <a:ext cx="50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Quantity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4533" name="Rectangle 21"/>
            <p:cNvSpPr>
              <a:spLocks noChangeArrowheads="1"/>
            </p:cNvSpPr>
            <p:nvPr/>
          </p:nvSpPr>
          <p:spPr bwMode="auto">
            <a:xfrm>
              <a:off x="1979" y="3846"/>
              <a:ext cx="50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supplied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64534" name="Group 22"/>
          <p:cNvGrpSpPr>
            <a:grpSpLocks/>
          </p:cNvGrpSpPr>
          <p:nvPr/>
        </p:nvGrpSpPr>
        <p:grpSpPr bwMode="auto">
          <a:xfrm>
            <a:off x="4926013" y="5805488"/>
            <a:ext cx="1187450" cy="592137"/>
            <a:chOff x="3103" y="3657"/>
            <a:chExt cx="748" cy="373"/>
          </a:xfrm>
        </p:grpSpPr>
        <p:sp>
          <p:nvSpPr>
            <p:cNvPr id="64535" name="Rectangle 23"/>
            <p:cNvSpPr>
              <a:spLocks noChangeArrowheads="1"/>
            </p:cNvSpPr>
            <p:nvPr/>
          </p:nvSpPr>
          <p:spPr bwMode="auto">
            <a:xfrm>
              <a:off x="3103" y="3657"/>
              <a:ext cx="748" cy="373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36" name="Rectangle 24"/>
            <p:cNvSpPr>
              <a:spLocks noChangeArrowheads="1"/>
            </p:cNvSpPr>
            <p:nvPr/>
          </p:nvSpPr>
          <p:spPr bwMode="auto">
            <a:xfrm>
              <a:off x="3156" y="3678"/>
              <a:ext cx="50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Quantity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4537" name="Rectangle 25"/>
            <p:cNvSpPr>
              <a:spLocks noChangeArrowheads="1"/>
            </p:cNvSpPr>
            <p:nvPr/>
          </p:nvSpPr>
          <p:spPr bwMode="auto">
            <a:xfrm>
              <a:off x="3156" y="3851"/>
              <a:ext cx="64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demanded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64538" name="Group 26"/>
          <p:cNvGrpSpPr>
            <a:grpSpLocks/>
          </p:cNvGrpSpPr>
          <p:nvPr/>
        </p:nvGrpSpPr>
        <p:grpSpPr bwMode="auto">
          <a:xfrm>
            <a:off x="1720850" y="3876675"/>
            <a:ext cx="3941763" cy="1928813"/>
            <a:chOff x="1084" y="2442"/>
            <a:chExt cx="2483" cy="1215"/>
          </a:xfrm>
        </p:grpSpPr>
        <p:sp>
          <p:nvSpPr>
            <p:cNvPr id="64539" name="Freeform 27"/>
            <p:cNvSpPr>
              <a:spLocks/>
            </p:cNvSpPr>
            <p:nvPr/>
          </p:nvSpPr>
          <p:spPr bwMode="auto">
            <a:xfrm>
              <a:off x="1432" y="2510"/>
              <a:ext cx="2058" cy="96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58" y="0"/>
                </a:cxn>
                <a:cxn ang="0">
                  <a:pos x="2058" y="966"/>
                </a:cxn>
              </a:cxnLst>
              <a:rect l="0" t="0" r="r" b="b"/>
              <a:pathLst>
                <a:path w="2058" h="966">
                  <a:moveTo>
                    <a:pt x="0" y="0"/>
                  </a:moveTo>
                  <a:lnTo>
                    <a:pt x="2058" y="0"/>
                  </a:lnTo>
                  <a:lnTo>
                    <a:pt x="2058" y="966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40" name="Oval 28"/>
            <p:cNvSpPr>
              <a:spLocks noChangeArrowheads="1"/>
            </p:cNvSpPr>
            <p:nvPr/>
          </p:nvSpPr>
          <p:spPr bwMode="auto">
            <a:xfrm>
              <a:off x="3450" y="2471"/>
              <a:ext cx="81" cy="78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41" name="Rectangle 29"/>
            <p:cNvSpPr>
              <a:spLocks noChangeArrowheads="1"/>
            </p:cNvSpPr>
            <p:nvPr/>
          </p:nvSpPr>
          <p:spPr bwMode="auto">
            <a:xfrm>
              <a:off x="1084" y="2442"/>
              <a:ext cx="26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1.50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4542" name="Rectangle 30"/>
            <p:cNvSpPr>
              <a:spLocks noChangeArrowheads="1"/>
            </p:cNvSpPr>
            <p:nvPr/>
          </p:nvSpPr>
          <p:spPr bwMode="auto">
            <a:xfrm>
              <a:off x="3415" y="3494"/>
              <a:ext cx="152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10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64543" name="Group 31"/>
          <p:cNvGrpSpPr>
            <a:grpSpLocks/>
          </p:cNvGrpSpPr>
          <p:nvPr/>
        </p:nvGrpSpPr>
        <p:grpSpPr bwMode="auto">
          <a:xfrm>
            <a:off x="1592263" y="3376613"/>
            <a:ext cx="3033712" cy="2428875"/>
            <a:chOff x="1003" y="2127"/>
            <a:chExt cx="1911" cy="1530"/>
          </a:xfrm>
        </p:grpSpPr>
        <p:sp>
          <p:nvSpPr>
            <p:cNvPr id="64544" name="Freeform 32"/>
            <p:cNvSpPr>
              <a:spLocks/>
            </p:cNvSpPr>
            <p:nvPr/>
          </p:nvSpPr>
          <p:spPr bwMode="auto">
            <a:xfrm>
              <a:off x="1432" y="2188"/>
              <a:ext cx="1430" cy="1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30" y="0"/>
                </a:cxn>
                <a:cxn ang="0">
                  <a:pos x="1430" y="1288"/>
                </a:cxn>
              </a:cxnLst>
              <a:rect l="0" t="0" r="r" b="b"/>
              <a:pathLst>
                <a:path w="1430" h="1288">
                  <a:moveTo>
                    <a:pt x="0" y="0"/>
                  </a:moveTo>
                  <a:lnTo>
                    <a:pt x="1430" y="0"/>
                  </a:lnTo>
                  <a:lnTo>
                    <a:pt x="1430" y="1288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45" name="Oval 33"/>
            <p:cNvSpPr>
              <a:spLocks noChangeArrowheads="1"/>
            </p:cNvSpPr>
            <p:nvPr/>
          </p:nvSpPr>
          <p:spPr bwMode="auto">
            <a:xfrm>
              <a:off x="2835" y="2149"/>
              <a:ext cx="67" cy="77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46" name="Rectangle 34"/>
            <p:cNvSpPr>
              <a:spLocks noChangeArrowheads="1"/>
            </p:cNvSpPr>
            <p:nvPr/>
          </p:nvSpPr>
          <p:spPr bwMode="auto">
            <a:xfrm>
              <a:off x="1003" y="2127"/>
              <a:ext cx="342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$2.00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4547" name="Rectangle 35"/>
            <p:cNvSpPr>
              <a:spLocks noChangeArrowheads="1"/>
            </p:cNvSpPr>
            <p:nvPr/>
          </p:nvSpPr>
          <p:spPr bwMode="auto">
            <a:xfrm>
              <a:off x="2838" y="3494"/>
              <a:ext cx="7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7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64548" name="Group 36"/>
          <p:cNvGrpSpPr>
            <a:grpSpLocks/>
          </p:cNvGrpSpPr>
          <p:nvPr/>
        </p:nvGrpSpPr>
        <p:grpSpPr bwMode="auto">
          <a:xfrm>
            <a:off x="3503613" y="3922713"/>
            <a:ext cx="127000" cy="1882775"/>
            <a:chOff x="2207" y="2471"/>
            <a:chExt cx="80" cy="1186"/>
          </a:xfrm>
        </p:grpSpPr>
        <p:sp>
          <p:nvSpPr>
            <p:cNvPr id="64549" name="Line 37"/>
            <p:cNvSpPr>
              <a:spLocks noChangeShapeType="1"/>
            </p:cNvSpPr>
            <p:nvPr/>
          </p:nvSpPr>
          <p:spPr bwMode="auto">
            <a:xfrm>
              <a:off x="2247" y="2510"/>
              <a:ext cx="1" cy="953"/>
            </a:xfrm>
            <a:prstGeom prst="line">
              <a:avLst/>
            </a:prstGeom>
            <a:noFill/>
            <a:ln w="20638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50" name="Oval 38"/>
            <p:cNvSpPr>
              <a:spLocks noChangeArrowheads="1"/>
            </p:cNvSpPr>
            <p:nvPr/>
          </p:nvSpPr>
          <p:spPr bwMode="auto">
            <a:xfrm>
              <a:off x="2207" y="2471"/>
              <a:ext cx="80" cy="78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51" name="Rectangle 39"/>
            <p:cNvSpPr>
              <a:spLocks noChangeArrowheads="1"/>
            </p:cNvSpPr>
            <p:nvPr/>
          </p:nvSpPr>
          <p:spPr bwMode="auto">
            <a:xfrm>
              <a:off x="2211" y="3494"/>
              <a:ext cx="7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4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64588" name="Rectangle 76"/>
          <p:cNvSpPr>
            <a:spLocks noChangeArrowheads="1"/>
          </p:cNvSpPr>
          <p:nvPr/>
        </p:nvSpPr>
        <p:spPr bwMode="auto">
          <a:xfrm>
            <a:off x="0" y="533400"/>
            <a:ext cx="91440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500">
                <a:solidFill>
                  <a:schemeClr val="tx2"/>
                </a:solidFill>
              </a:rPr>
              <a:t>Prices: Supply and Demand Combined cont.</a:t>
            </a:r>
          </a:p>
        </p:txBody>
      </p:sp>
      <p:grpSp>
        <p:nvGrpSpPr>
          <p:cNvPr id="64589" name="Group 77"/>
          <p:cNvGrpSpPr>
            <a:grpSpLocks/>
          </p:cNvGrpSpPr>
          <p:nvPr/>
        </p:nvGrpSpPr>
        <p:grpSpPr bwMode="auto">
          <a:xfrm>
            <a:off x="3567113" y="4086225"/>
            <a:ext cx="1952625" cy="492125"/>
            <a:chOff x="2247" y="2574"/>
            <a:chExt cx="1230" cy="310"/>
          </a:xfrm>
        </p:grpSpPr>
        <p:sp>
          <p:nvSpPr>
            <p:cNvPr id="64590" name="Freeform 78"/>
            <p:cNvSpPr>
              <a:spLocks/>
            </p:cNvSpPr>
            <p:nvPr/>
          </p:nvSpPr>
          <p:spPr bwMode="auto">
            <a:xfrm>
              <a:off x="2247" y="2574"/>
              <a:ext cx="1230" cy="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3"/>
                </a:cxn>
                <a:cxn ang="0">
                  <a:pos x="43" y="3"/>
                </a:cxn>
                <a:cxn ang="0">
                  <a:pos x="46" y="7"/>
                </a:cxn>
                <a:cxn ang="0">
                  <a:pos x="49" y="3"/>
                </a:cxn>
                <a:cxn ang="0">
                  <a:pos x="87" y="3"/>
                </a:cxn>
                <a:cxn ang="0">
                  <a:pos x="92" y="0"/>
                </a:cxn>
              </a:cxnLst>
              <a:rect l="0" t="0" r="r" b="b"/>
              <a:pathLst>
                <a:path w="92" h="7">
                  <a:moveTo>
                    <a:pt x="0" y="0"/>
                  </a:moveTo>
                  <a:cubicBezTo>
                    <a:pt x="0" y="2"/>
                    <a:pt x="2" y="3"/>
                    <a:pt x="4" y="3"/>
                  </a:cubicBezTo>
                  <a:cubicBezTo>
                    <a:pt x="43" y="3"/>
                    <a:pt x="43" y="3"/>
                    <a:pt x="43" y="3"/>
                  </a:cubicBezTo>
                  <a:cubicBezTo>
                    <a:pt x="44" y="3"/>
                    <a:pt x="46" y="5"/>
                    <a:pt x="46" y="7"/>
                  </a:cubicBezTo>
                  <a:cubicBezTo>
                    <a:pt x="46" y="5"/>
                    <a:pt x="48" y="3"/>
                    <a:pt x="49" y="3"/>
                  </a:cubicBezTo>
                  <a:cubicBezTo>
                    <a:pt x="87" y="3"/>
                    <a:pt x="87" y="3"/>
                    <a:pt x="87" y="3"/>
                  </a:cubicBezTo>
                  <a:cubicBezTo>
                    <a:pt x="89" y="3"/>
                    <a:pt x="92" y="2"/>
                    <a:pt x="92" y="0"/>
                  </a:cubicBezTo>
                </a:path>
              </a:pathLst>
            </a:custGeom>
            <a:noFill/>
            <a:ln w="206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4591" name="Group 79"/>
            <p:cNvGrpSpPr>
              <a:grpSpLocks/>
            </p:cNvGrpSpPr>
            <p:nvPr/>
          </p:nvGrpSpPr>
          <p:grpSpPr bwMode="auto">
            <a:xfrm>
              <a:off x="2555" y="2677"/>
              <a:ext cx="628" cy="207"/>
              <a:chOff x="2555" y="2677"/>
              <a:chExt cx="628" cy="207"/>
            </a:xfrm>
          </p:grpSpPr>
          <p:sp>
            <p:nvSpPr>
              <p:cNvPr id="64592" name="Rectangle 80"/>
              <p:cNvSpPr>
                <a:spLocks noChangeArrowheads="1"/>
              </p:cNvSpPr>
              <p:nvPr/>
            </p:nvSpPr>
            <p:spPr bwMode="auto">
              <a:xfrm>
                <a:off x="2555" y="2677"/>
                <a:ext cx="628" cy="207"/>
              </a:xfrm>
              <a:prstGeom prst="rect">
                <a:avLst/>
              </a:prstGeom>
              <a:solidFill>
                <a:srgbClr val="E1E5E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93" name="Rectangle 81"/>
              <p:cNvSpPr>
                <a:spLocks noChangeArrowheads="1"/>
              </p:cNvSpPr>
              <p:nvPr/>
            </p:nvSpPr>
            <p:spPr bwMode="auto">
              <a:xfrm>
                <a:off x="2601" y="2694"/>
                <a:ext cx="554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700">
                    <a:solidFill>
                      <a:srgbClr val="000000"/>
                    </a:solidFill>
                  </a:rPr>
                  <a:t>Shortage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64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4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64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64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4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4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4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Price Ceilings and Floors</a:t>
            </a:r>
            <a:br>
              <a:rPr lang="en-US" sz="4000"/>
            </a:br>
            <a:r>
              <a:rPr lang="en-US" sz="4000"/>
              <a:t>Tampering with the Laws of Economics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/>
              <a:t>Price Ceiling</a:t>
            </a:r>
          </a:p>
          <a:p>
            <a:pPr lvl="1"/>
            <a:r>
              <a:rPr lang="en-US"/>
              <a:t>Maximum legal price that can be charged</a:t>
            </a:r>
          </a:p>
          <a:p>
            <a:r>
              <a:rPr lang="en-US"/>
              <a:t>Price Floor</a:t>
            </a:r>
          </a:p>
          <a:p>
            <a:pPr lvl="1"/>
            <a:r>
              <a:rPr lang="en-US"/>
              <a:t>Lowest legal price to be paid for a good</a:t>
            </a:r>
          </a:p>
          <a:p>
            <a:pPr lvl="2"/>
            <a:r>
              <a:rPr lang="en-US"/>
              <a:t>Minimum Wage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Freeform 4"/>
          <p:cNvSpPr>
            <a:spLocks/>
          </p:cNvSpPr>
          <p:nvPr/>
        </p:nvSpPr>
        <p:spPr bwMode="auto">
          <a:xfrm>
            <a:off x="2251075" y="1816100"/>
            <a:ext cx="5178425" cy="3702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32"/>
              </a:cxn>
              <a:cxn ang="0">
                <a:pos x="3262" y="2332"/>
              </a:cxn>
            </a:cxnLst>
            <a:rect l="0" t="0" r="r" b="b"/>
            <a:pathLst>
              <a:path w="3262" h="2332">
                <a:moveTo>
                  <a:pt x="0" y="0"/>
                </a:moveTo>
                <a:lnTo>
                  <a:pt x="0" y="2332"/>
                </a:lnTo>
                <a:lnTo>
                  <a:pt x="3262" y="2332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1314450" y="1809750"/>
            <a:ext cx="53022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</a:rPr>
              <a:t>Price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2166938" y="5546725"/>
            <a:ext cx="12065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7593" name="Rectangle 9"/>
          <p:cNvSpPr>
            <a:spLocks noChangeArrowheads="1"/>
          </p:cNvSpPr>
          <p:nvPr/>
        </p:nvSpPr>
        <p:spPr bwMode="auto">
          <a:xfrm>
            <a:off x="6238875" y="5595938"/>
            <a:ext cx="8763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</a:rPr>
              <a:t>Quantity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67596" name="Group 12"/>
          <p:cNvGrpSpPr>
            <a:grpSpLocks/>
          </p:cNvGrpSpPr>
          <p:nvPr/>
        </p:nvGrpSpPr>
        <p:grpSpPr bwMode="auto">
          <a:xfrm>
            <a:off x="2484438" y="2132013"/>
            <a:ext cx="4672012" cy="2405062"/>
            <a:chOff x="1565" y="1343"/>
            <a:chExt cx="2943" cy="1515"/>
          </a:xfrm>
        </p:grpSpPr>
        <p:sp>
          <p:nvSpPr>
            <p:cNvPr id="67597" name="Line 13"/>
            <p:cNvSpPr>
              <a:spLocks noChangeShapeType="1"/>
            </p:cNvSpPr>
            <p:nvPr/>
          </p:nvSpPr>
          <p:spPr bwMode="auto">
            <a:xfrm flipH="1">
              <a:off x="1565" y="1531"/>
              <a:ext cx="2567" cy="1327"/>
            </a:xfrm>
            <a:prstGeom prst="line">
              <a:avLst/>
            </a:prstGeom>
            <a:noFill/>
            <a:ln w="63500">
              <a:solidFill>
                <a:srgbClr val="004C9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598" name="Rectangle 14"/>
            <p:cNvSpPr>
              <a:spLocks noChangeArrowheads="1"/>
            </p:cNvSpPr>
            <p:nvPr/>
          </p:nvSpPr>
          <p:spPr bwMode="auto">
            <a:xfrm>
              <a:off x="4091" y="1343"/>
              <a:ext cx="41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Supply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67599" name="Group 15"/>
          <p:cNvGrpSpPr>
            <a:grpSpLocks/>
          </p:cNvGrpSpPr>
          <p:nvPr/>
        </p:nvGrpSpPr>
        <p:grpSpPr bwMode="auto">
          <a:xfrm>
            <a:off x="2547938" y="2430463"/>
            <a:ext cx="4756150" cy="2540000"/>
            <a:chOff x="1605" y="1531"/>
            <a:chExt cx="2996" cy="1600"/>
          </a:xfrm>
        </p:grpSpPr>
        <p:sp>
          <p:nvSpPr>
            <p:cNvPr id="67600" name="Line 16"/>
            <p:cNvSpPr>
              <a:spLocks noChangeShapeType="1"/>
            </p:cNvSpPr>
            <p:nvPr/>
          </p:nvSpPr>
          <p:spPr bwMode="auto">
            <a:xfrm>
              <a:off x="1605" y="1531"/>
              <a:ext cx="2607" cy="1353"/>
            </a:xfrm>
            <a:prstGeom prst="line">
              <a:avLst/>
            </a:prstGeom>
            <a:noFill/>
            <a:ln w="63500">
              <a:solidFill>
                <a:srgbClr val="004C9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01" name="Rectangle 17"/>
            <p:cNvSpPr>
              <a:spLocks noChangeArrowheads="1"/>
            </p:cNvSpPr>
            <p:nvPr/>
          </p:nvSpPr>
          <p:spPr bwMode="auto">
            <a:xfrm>
              <a:off x="4086" y="2968"/>
              <a:ext cx="51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Demand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67602" name="Group 18"/>
          <p:cNvGrpSpPr>
            <a:grpSpLocks/>
          </p:cNvGrpSpPr>
          <p:nvPr/>
        </p:nvGrpSpPr>
        <p:grpSpPr bwMode="auto">
          <a:xfrm>
            <a:off x="3057525" y="5805488"/>
            <a:ext cx="976313" cy="592137"/>
            <a:chOff x="1926" y="3657"/>
            <a:chExt cx="615" cy="373"/>
          </a:xfrm>
        </p:grpSpPr>
        <p:sp>
          <p:nvSpPr>
            <p:cNvPr id="67603" name="Rectangle 19"/>
            <p:cNvSpPr>
              <a:spLocks noChangeArrowheads="1"/>
            </p:cNvSpPr>
            <p:nvPr/>
          </p:nvSpPr>
          <p:spPr bwMode="auto">
            <a:xfrm>
              <a:off x="1926" y="3657"/>
              <a:ext cx="615" cy="373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04" name="Rectangle 20"/>
            <p:cNvSpPr>
              <a:spLocks noChangeArrowheads="1"/>
            </p:cNvSpPr>
            <p:nvPr/>
          </p:nvSpPr>
          <p:spPr bwMode="auto">
            <a:xfrm>
              <a:off x="1979" y="3674"/>
              <a:ext cx="50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Quantity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7605" name="Rectangle 21"/>
            <p:cNvSpPr>
              <a:spLocks noChangeArrowheads="1"/>
            </p:cNvSpPr>
            <p:nvPr/>
          </p:nvSpPr>
          <p:spPr bwMode="auto">
            <a:xfrm>
              <a:off x="1979" y="3846"/>
              <a:ext cx="50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supplied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67606" name="Group 22"/>
          <p:cNvGrpSpPr>
            <a:grpSpLocks/>
          </p:cNvGrpSpPr>
          <p:nvPr/>
        </p:nvGrpSpPr>
        <p:grpSpPr bwMode="auto">
          <a:xfrm>
            <a:off x="4926013" y="5805488"/>
            <a:ext cx="1187450" cy="592137"/>
            <a:chOff x="3103" y="3657"/>
            <a:chExt cx="748" cy="373"/>
          </a:xfrm>
        </p:grpSpPr>
        <p:sp>
          <p:nvSpPr>
            <p:cNvPr id="67607" name="Rectangle 23"/>
            <p:cNvSpPr>
              <a:spLocks noChangeArrowheads="1"/>
            </p:cNvSpPr>
            <p:nvPr/>
          </p:nvSpPr>
          <p:spPr bwMode="auto">
            <a:xfrm>
              <a:off x="3103" y="3657"/>
              <a:ext cx="748" cy="373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08" name="Rectangle 24"/>
            <p:cNvSpPr>
              <a:spLocks noChangeArrowheads="1"/>
            </p:cNvSpPr>
            <p:nvPr/>
          </p:nvSpPr>
          <p:spPr bwMode="auto">
            <a:xfrm>
              <a:off x="3156" y="3678"/>
              <a:ext cx="50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Quantity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7609" name="Rectangle 25"/>
            <p:cNvSpPr>
              <a:spLocks noChangeArrowheads="1"/>
            </p:cNvSpPr>
            <p:nvPr/>
          </p:nvSpPr>
          <p:spPr bwMode="auto">
            <a:xfrm>
              <a:off x="3156" y="3851"/>
              <a:ext cx="64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demanded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67610" name="Group 26"/>
          <p:cNvGrpSpPr>
            <a:grpSpLocks/>
          </p:cNvGrpSpPr>
          <p:nvPr/>
        </p:nvGrpSpPr>
        <p:grpSpPr bwMode="auto">
          <a:xfrm>
            <a:off x="1720850" y="3876675"/>
            <a:ext cx="3941763" cy="1928813"/>
            <a:chOff x="1084" y="2442"/>
            <a:chExt cx="2483" cy="1215"/>
          </a:xfrm>
        </p:grpSpPr>
        <p:sp>
          <p:nvSpPr>
            <p:cNvPr id="67611" name="Freeform 27"/>
            <p:cNvSpPr>
              <a:spLocks/>
            </p:cNvSpPr>
            <p:nvPr/>
          </p:nvSpPr>
          <p:spPr bwMode="auto">
            <a:xfrm>
              <a:off x="1432" y="2510"/>
              <a:ext cx="2058" cy="96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58" y="0"/>
                </a:cxn>
                <a:cxn ang="0">
                  <a:pos x="2058" y="966"/>
                </a:cxn>
              </a:cxnLst>
              <a:rect l="0" t="0" r="r" b="b"/>
              <a:pathLst>
                <a:path w="2058" h="966">
                  <a:moveTo>
                    <a:pt x="0" y="0"/>
                  </a:moveTo>
                  <a:lnTo>
                    <a:pt x="2058" y="0"/>
                  </a:lnTo>
                  <a:lnTo>
                    <a:pt x="2058" y="966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12" name="Oval 28"/>
            <p:cNvSpPr>
              <a:spLocks noChangeArrowheads="1"/>
            </p:cNvSpPr>
            <p:nvPr/>
          </p:nvSpPr>
          <p:spPr bwMode="auto">
            <a:xfrm>
              <a:off x="3450" y="2471"/>
              <a:ext cx="81" cy="78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13" name="Rectangle 29"/>
            <p:cNvSpPr>
              <a:spLocks noChangeArrowheads="1"/>
            </p:cNvSpPr>
            <p:nvPr/>
          </p:nvSpPr>
          <p:spPr bwMode="auto">
            <a:xfrm>
              <a:off x="1084" y="2442"/>
              <a:ext cx="152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$5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7614" name="Rectangle 30"/>
            <p:cNvSpPr>
              <a:spLocks noChangeArrowheads="1"/>
            </p:cNvSpPr>
            <p:nvPr/>
          </p:nvSpPr>
          <p:spPr bwMode="auto">
            <a:xfrm>
              <a:off x="3415" y="3494"/>
              <a:ext cx="152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10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67615" name="Group 31"/>
          <p:cNvGrpSpPr>
            <a:grpSpLocks/>
          </p:cNvGrpSpPr>
          <p:nvPr/>
        </p:nvGrpSpPr>
        <p:grpSpPr bwMode="auto">
          <a:xfrm>
            <a:off x="1752600" y="3352800"/>
            <a:ext cx="3033713" cy="2428875"/>
            <a:chOff x="1003" y="2127"/>
            <a:chExt cx="1911" cy="1530"/>
          </a:xfrm>
        </p:grpSpPr>
        <p:sp>
          <p:nvSpPr>
            <p:cNvPr id="67616" name="Freeform 32"/>
            <p:cNvSpPr>
              <a:spLocks/>
            </p:cNvSpPr>
            <p:nvPr/>
          </p:nvSpPr>
          <p:spPr bwMode="auto">
            <a:xfrm>
              <a:off x="1432" y="2188"/>
              <a:ext cx="1430" cy="1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30" y="0"/>
                </a:cxn>
                <a:cxn ang="0">
                  <a:pos x="1430" y="1288"/>
                </a:cxn>
              </a:cxnLst>
              <a:rect l="0" t="0" r="r" b="b"/>
              <a:pathLst>
                <a:path w="1430" h="1288">
                  <a:moveTo>
                    <a:pt x="0" y="0"/>
                  </a:moveTo>
                  <a:lnTo>
                    <a:pt x="1430" y="0"/>
                  </a:lnTo>
                  <a:lnTo>
                    <a:pt x="1430" y="1288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17" name="Oval 33"/>
            <p:cNvSpPr>
              <a:spLocks noChangeArrowheads="1"/>
            </p:cNvSpPr>
            <p:nvPr/>
          </p:nvSpPr>
          <p:spPr bwMode="auto">
            <a:xfrm>
              <a:off x="2835" y="2149"/>
              <a:ext cx="67" cy="77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18" name="Rectangle 34"/>
            <p:cNvSpPr>
              <a:spLocks noChangeArrowheads="1"/>
            </p:cNvSpPr>
            <p:nvPr/>
          </p:nvSpPr>
          <p:spPr bwMode="auto">
            <a:xfrm>
              <a:off x="1003" y="2127"/>
              <a:ext cx="152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$7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7619" name="Rectangle 35"/>
            <p:cNvSpPr>
              <a:spLocks noChangeArrowheads="1"/>
            </p:cNvSpPr>
            <p:nvPr/>
          </p:nvSpPr>
          <p:spPr bwMode="auto">
            <a:xfrm>
              <a:off x="2838" y="3494"/>
              <a:ext cx="7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7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67620" name="Group 36"/>
          <p:cNvGrpSpPr>
            <a:grpSpLocks/>
          </p:cNvGrpSpPr>
          <p:nvPr/>
        </p:nvGrpSpPr>
        <p:grpSpPr bwMode="auto">
          <a:xfrm>
            <a:off x="3503613" y="3922713"/>
            <a:ext cx="127000" cy="1882775"/>
            <a:chOff x="2207" y="2471"/>
            <a:chExt cx="80" cy="1186"/>
          </a:xfrm>
        </p:grpSpPr>
        <p:sp>
          <p:nvSpPr>
            <p:cNvPr id="67621" name="Line 37"/>
            <p:cNvSpPr>
              <a:spLocks noChangeShapeType="1"/>
            </p:cNvSpPr>
            <p:nvPr/>
          </p:nvSpPr>
          <p:spPr bwMode="auto">
            <a:xfrm>
              <a:off x="2247" y="2510"/>
              <a:ext cx="1" cy="953"/>
            </a:xfrm>
            <a:prstGeom prst="line">
              <a:avLst/>
            </a:prstGeom>
            <a:noFill/>
            <a:ln w="20638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22" name="Oval 38"/>
            <p:cNvSpPr>
              <a:spLocks noChangeArrowheads="1"/>
            </p:cNvSpPr>
            <p:nvPr/>
          </p:nvSpPr>
          <p:spPr bwMode="auto">
            <a:xfrm>
              <a:off x="2207" y="2471"/>
              <a:ext cx="80" cy="78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23" name="Rectangle 39"/>
            <p:cNvSpPr>
              <a:spLocks noChangeArrowheads="1"/>
            </p:cNvSpPr>
            <p:nvPr/>
          </p:nvSpPr>
          <p:spPr bwMode="auto">
            <a:xfrm>
              <a:off x="2211" y="3494"/>
              <a:ext cx="7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4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67624" name="Rectangle 40"/>
          <p:cNvSpPr>
            <a:spLocks noChangeArrowheads="1"/>
          </p:cNvSpPr>
          <p:nvPr/>
        </p:nvSpPr>
        <p:spPr bwMode="auto">
          <a:xfrm>
            <a:off x="0" y="533400"/>
            <a:ext cx="91440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500">
                <a:solidFill>
                  <a:schemeClr val="tx2"/>
                </a:solidFill>
              </a:rPr>
              <a:t>Effects of a Price Ceiling</a:t>
            </a:r>
          </a:p>
        </p:txBody>
      </p:sp>
      <p:grpSp>
        <p:nvGrpSpPr>
          <p:cNvPr id="67625" name="Group 41"/>
          <p:cNvGrpSpPr>
            <a:grpSpLocks/>
          </p:cNvGrpSpPr>
          <p:nvPr/>
        </p:nvGrpSpPr>
        <p:grpSpPr bwMode="auto">
          <a:xfrm>
            <a:off x="3567113" y="4086225"/>
            <a:ext cx="1952625" cy="492125"/>
            <a:chOff x="2247" y="2574"/>
            <a:chExt cx="1230" cy="310"/>
          </a:xfrm>
        </p:grpSpPr>
        <p:sp>
          <p:nvSpPr>
            <p:cNvPr id="67626" name="Freeform 42"/>
            <p:cNvSpPr>
              <a:spLocks/>
            </p:cNvSpPr>
            <p:nvPr/>
          </p:nvSpPr>
          <p:spPr bwMode="auto">
            <a:xfrm>
              <a:off x="2247" y="2574"/>
              <a:ext cx="1230" cy="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3"/>
                </a:cxn>
                <a:cxn ang="0">
                  <a:pos x="43" y="3"/>
                </a:cxn>
                <a:cxn ang="0">
                  <a:pos x="46" y="7"/>
                </a:cxn>
                <a:cxn ang="0">
                  <a:pos x="49" y="3"/>
                </a:cxn>
                <a:cxn ang="0">
                  <a:pos x="87" y="3"/>
                </a:cxn>
                <a:cxn ang="0">
                  <a:pos x="92" y="0"/>
                </a:cxn>
              </a:cxnLst>
              <a:rect l="0" t="0" r="r" b="b"/>
              <a:pathLst>
                <a:path w="92" h="7">
                  <a:moveTo>
                    <a:pt x="0" y="0"/>
                  </a:moveTo>
                  <a:cubicBezTo>
                    <a:pt x="0" y="2"/>
                    <a:pt x="2" y="3"/>
                    <a:pt x="4" y="3"/>
                  </a:cubicBezTo>
                  <a:cubicBezTo>
                    <a:pt x="43" y="3"/>
                    <a:pt x="43" y="3"/>
                    <a:pt x="43" y="3"/>
                  </a:cubicBezTo>
                  <a:cubicBezTo>
                    <a:pt x="44" y="3"/>
                    <a:pt x="46" y="5"/>
                    <a:pt x="46" y="7"/>
                  </a:cubicBezTo>
                  <a:cubicBezTo>
                    <a:pt x="46" y="5"/>
                    <a:pt x="48" y="3"/>
                    <a:pt x="49" y="3"/>
                  </a:cubicBezTo>
                  <a:cubicBezTo>
                    <a:pt x="87" y="3"/>
                    <a:pt x="87" y="3"/>
                    <a:pt x="87" y="3"/>
                  </a:cubicBezTo>
                  <a:cubicBezTo>
                    <a:pt x="89" y="3"/>
                    <a:pt x="92" y="2"/>
                    <a:pt x="92" y="0"/>
                  </a:cubicBezTo>
                </a:path>
              </a:pathLst>
            </a:custGeom>
            <a:noFill/>
            <a:ln w="206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7627" name="Group 43"/>
            <p:cNvGrpSpPr>
              <a:grpSpLocks/>
            </p:cNvGrpSpPr>
            <p:nvPr/>
          </p:nvGrpSpPr>
          <p:grpSpPr bwMode="auto">
            <a:xfrm>
              <a:off x="2555" y="2677"/>
              <a:ext cx="628" cy="207"/>
              <a:chOff x="2555" y="2677"/>
              <a:chExt cx="628" cy="207"/>
            </a:xfrm>
          </p:grpSpPr>
          <p:sp>
            <p:nvSpPr>
              <p:cNvPr id="67628" name="Rectangle 44"/>
              <p:cNvSpPr>
                <a:spLocks noChangeArrowheads="1"/>
              </p:cNvSpPr>
              <p:nvPr/>
            </p:nvSpPr>
            <p:spPr bwMode="auto">
              <a:xfrm>
                <a:off x="2555" y="2677"/>
                <a:ext cx="628" cy="207"/>
              </a:xfrm>
              <a:prstGeom prst="rect">
                <a:avLst/>
              </a:prstGeom>
              <a:solidFill>
                <a:srgbClr val="E1E5E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29" name="Rectangle 45"/>
              <p:cNvSpPr>
                <a:spLocks noChangeArrowheads="1"/>
              </p:cNvSpPr>
              <p:nvPr/>
            </p:nvSpPr>
            <p:spPr bwMode="auto">
              <a:xfrm>
                <a:off x="2601" y="2694"/>
                <a:ext cx="554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700">
                    <a:solidFill>
                      <a:srgbClr val="000000"/>
                    </a:solidFill>
                  </a:rPr>
                  <a:t>Shortage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67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7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67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67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7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7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7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7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1081088" y="1809750"/>
            <a:ext cx="958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</a:rPr>
              <a:t>Price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1143000" y="2057400"/>
            <a:ext cx="503238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</a:rPr>
              <a:t>Corn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1944688" y="5546725"/>
            <a:ext cx="12065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68616" name="Group 8"/>
          <p:cNvGrpSpPr>
            <a:grpSpLocks/>
          </p:cNvGrpSpPr>
          <p:nvPr/>
        </p:nvGrpSpPr>
        <p:grpSpPr bwMode="auto">
          <a:xfrm>
            <a:off x="2251075" y="2097088"/>
            <a:ext cx="4705350" cy="2460625"/>
            <a:chOff x="1418" y="1321"/>
            <a:chExt cx="2964" cy="1550"/>
          </a:xfrm>
        </p:grpSpPr>
        <p:sp>
          <p:nvSpPr>
            <p:cNvPr id="68617" name="Line 9"/>
            <p:cNvSpPr>
              <a:spLocks noChangeShapeType="1"/>
            </p:cNvSpPr>
            <p:nvPr/>
          </p:nvSpPr>
          <p:spPr bwMode="auto">
            <a:xfrm flipH="1">
              <a:off x="1418" y="1543"/>
              <a:ext cx="2566" cy="1328"/>
            </a:xfrm>
            <a:prstGeom prst="line">
              <a:avLst/>
            </a:prstGeom>
            <a:noFill/>
            <a:ln w="63500">
              <a:solidFill>
                <a:srgbClr val="004C9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18" name="Rectangle 10"/>
            <p:cNvSpPr>
              <a:spLocks noChangeArrowheads="1"/>
            </p:cNvSpPr>
            <p:nvPr/>
          </p:nvSpPr>
          <p:spPr bwMode="auto">
            <a:xfrm>
              <a:off x="3876" y="1321"/>
              <a:ext cx="50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Supply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68619" name="Group 11"/>
          <p:cNvGrpSpPr>
            <a:grpSpLocks/>
          </p:cNvGrpSpPr>
          <p:nvPr/>
        </p:nvGrpSpPr>
        <p:grpSpPr bwMode="auto">
          <a:xfrm>
            <a:off x="2314575" y="2449513"/>
            <a:ext cx="4903788" cy="2590800"/>
            <a:chOff x="1458" y="1543"/>
            <a:chExt cx="3089" cy="1632"/>
          </a:xfrm>
        </p:grpSpPr>
        <p:sp>
          <p:nvSpPr>
            <p:cNvPr id="68620" name="Line 12"/>
            <p:cNvSpPr>
              <a:spLocks noChangeShapeType="1"/>
            </p:cNvSpPr>
            <p:nvPr/>
          </p:nvSpPr>
          <p:spPr bwMode="auto">
            <a:xfrm>
              <a:off x="1458" y="1543"/>
              <a:ext cx="2607" cy="1341"/>
            </a:xfrm>
            <a:prstGeom prst="line">
              <a:avLst/>
            </a:prstGeom>
            <a:noFill/>
            <a:ln w="63500">
              <a:solidFill>
                <a:srgbClr val="004C9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21" name="Rectangle 13"/>
            <p:cNvSpPr>
              <a:spLocks noChangeArrowheads="1"/>
            </p:cNvSpPr>
            <p:nvPr/>
          </p:nvSpPr>
          <p:spPr bwMode="auto">
            <a:xfrm>
              <a:off x="3938" y="2981"/>
              <a:ext cx="60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Demand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68622" name="Group 14"/>
          <p:cNvGrpSpPr>
            <a:grpSpLocks/>
          </p:cNvGrpSpPr>
          <p:nvPr/>
        </p:nvGrpSpPr>
        <p:grpSpPr bwMode="auto">
          <a:xfrm>
            <a:off x="2738438" y="5826125"/>
            <a:ext cx="1189037" cy="571500"/>
            <a:chOff x="1725" y="3670"/>
            <a:chExt cx="749" cy="360"/>
          </a:xfrm>
        </p:grpSpPr>
        <p:sp>
          <p:nvSpPr>
            <p:cNvPr id="68623" name="Rectangle 15"/>
            <p:cNvSpPr>
              <a:spLocks noChangeArrowheads="1"/>
            </p:cNvSpPr>
            <p:nvPr/>
          </p:nvSpPr>
          <p:spPr bwMode="auto">
            <a:xfrm>
              <a:off x="1725" y="3670"/>
              <a:ext cx="749" cy="360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24" name="Rectangle 16"/>
            <p:cNvSpPr>
              <a:spLocks noChangeArrowheads="1"/>
            </p:cNvSpPr>
            <p:nvPr/>
          </p:nvSpPr>
          <p:spPr bwMode="auto">
            <a:xfrm>
              <a:off x="1750" y="3682"/>
              <a:ext cx="50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Quantity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8625" name="Rectangle 17"/>
            <p:cNvSpPr>
              <a:spLocks noChangeArrowheads="1"/>
            </p:cNvSpPr>
            <p:nvPr/>
          </p:nvSpPr>
          <p:spPr bwMode="auto">
            <a:xfrm>
              <a:off x="1750" y="3855"/>
              <a:ext cx="64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demanded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68626" name="Group 18"/>
          <p:cNvGrpSpPr>
            <a:grpSpLocks/>
          </p:cNvGrpSpPr>
          <p:nvPr/>
        </p:nvGrpSpPr>
        <p:grpSpPr bwMode="auto">
          <a:xfrm>
            <a:off x="4818063" y="5826125"/>
            <a:ext cx="976312" cy="571500"/>
            <a:chOff x="3035" y="3670"/>
            <a:chExt cx="615" cy="360"/>
          </a:xfrm>
        </p:grpSpPr>
        <p:sp>
          <p:nvSpPr>
            <p:cNvPr id="68627" name="Rectangle 19"/>
            <p:cNvSpPr>
              <a:spLocks noChangeArrowheads="1"/>
            </p:cNvSpPr>
            <p:nvPr/>
          </p:nvSpPr>
          <p:spPr bwMode="auto">
            <a:xfrm>
              <a:off x="3035" y="3670"/>
              <a:ext cx="615" cy="360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28" name="Rectangle 20"/>
            <p:cNvSpPr>
              <a:spLocks noChangeArrowheads="1"/>
            </p:cNvSpPr>
            <p:nvPr/>
          </p:nvSpPr>
          <p:spPr bwMode="auto">
            <a:xfrm>
              <a:off x="3070" y="3686"/>
              <a:ext cx="50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Quantity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8629" name="Rectangle 21"/>
            <p:cNvSpPr>
              <a:spLocks noChangeArrowheads="1"/>
            </p:cNvSpPr>
            <p:nvPr/>
          </p:nvSpPr>
          <p:spPr bwMode="auto">
            <a:xfrm>
              <a:off x="3070" y="3859"/>
              <a:ext cx="50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supplied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68630" name="Rectangle 22"/>
          <p:cNvSpPr>
            <a:spLocks noChangeArrowheads="1"/>
          </p:cNvSpPr>
          <p:nvPr/>
        </p:nvSpPr>
        <p:spPr bwMode="auto">
          <a:xfrm>
            <a:off x="5967413" y="5595938"/>
            <a:ext cx="13430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</a:rPr>
              <a:t>Quantity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8631" name="Rectangle 23"/>
          <p:cNvSpPr>
            <a:spLocks noChangeArrowheads="1"/>
          </p:cNvSpPr>
          <p:nvPr/>
        </p:nvSpPr>
        <p:spPr bwMode="auto">
          <a:xfrm>
            <a:off x="6075363" y="5868988"/>
            <a:ext cx="503237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</a:rPr>
              <a:t>Corn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68633" name="Group 25"/>
          <p:cNvGrpSpPr>
            <a:grpSpLocks/>
          </p:cNvGrpSpPr>
          <p:nvPr/>
        </p:nvGrpSpPr>
        <p:grpSpPr bwMode="auto">
          <a:xfrm>
            <a:off x="1447800" y="2819400"/>
            <a:ext cx="4070350" cy="2987675"/>
            <a:chOff x="846" y="1775"/>
            <a:chExt cx="2564" cy="1882"/>
          </a:xfrm>
        </p:grpSpPr>
        <p:sp>
          <p:nvSpPr>
            <p:cNvPr id="68634" name="Rectangle 26"/>
            <p:cNvSpPr>
              <a:spLocks noChangeArrowheads="1"/>
            </p:cNvSpPr>
            <p:nvPr/>
          </p:nvSpPr>
          <p:spPr bwMode="auto">
            <a:xfrm>
              <a:off x="846" y="1775"/>
              <a:ext cx="152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$3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8635" name="Rectangle 27"/>
            <p:cNvSpPr>
              <a:spLocks noChangeArrowheads="1"/>
            </p:cNvSpPr>
            <p:nvPr/>
          </p:nvSpPr>
          <p:spPr bwMode="auto">
            <a:xfrm>
              <a:off x="3258" y="3494"/>
              <a:ext cx="152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10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8636" name="Freeform 28"/>
            <p:cNvSpPr>
              <a:spLocks/>
            </p:cNvSpPr>
            <p:nvPr/>
          </p:nvSpPr>
          <p:spPr bwMode="auto">
            <a:xfrm>
              <a:off x="1297" y="1866"/>
              <a:ext cx="2046" cy="16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46" y="0"/>
                </a:cxn>
                <a:cxn ang="0">
                  <a:pos x="2046" y="1610"/>
                </a:cxn>
              </a:cxnLst>
              <a:rect l="0" t="0" r="r" b="b"/>
              <a:pathLst>
                <a:path w="2046" h="1610">
                  <a:moveTo>
                    <a:pt x="0" y="0"/>
                  </a:moveTo>
                  <a:lnTo>
                    <a:pt x="2046" y="0"/>
                  </a:lnTo>
                  <a:lnTo>
                    <a:pt x="2046" y="1610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37" name="Oval 29"/>
            <p:cNvSpPr>
              <a:spLocks noChangeArrowheads="1"/>
            </p:cNvSpPr>
            <p:nvPr/>
          </p:nvSpPr>
          <p:spPr bwMode="auto">
            <a:xfrm>
              <a:off x="3316" y="1840"/>
              <a:ext cx="67" cy="64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8638" name="Group 30"/>
          <p:cNvGrpSpPr>
            <a:grpSpLocks/>
          </p:cNvGrpSpPr>
          <p:nvPr/>
        </p:nvGrpSpPr>
        <p:grpSpPr bwMode="auto">
          <a:xfrm>
            <a:off x="1471613" y="3351213"/>
            <a:ext cx="3019425" cy="2503487"/>
            <a:chOff x="927" y="2111"/>
            <a:chExt cx="1902" cy="1577"/>
          </a:xfrm>
        </p:grpSpPr>
        <p:sp>
          <p:nvSpPr>
            <p:cNvPr id="68639" name="Rectangle 31"/>
            <p:cNvSpPr>
              <a:spLocks noChangeArrowheads="1"/>
            </p:cNvSpPr>
            <p:nvPr/>
          </p:nvSpPr>
          <p:spPr bwMode="auto">
            <a:xfrm>
              <a:off x="927" y="2111"/>
              <a:ext cx="152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$1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8640" name="Rectangle 32"/>
            <p:cNvSpPr>
              <a:spLocks noChangeArrowheads="1"/>
            </p:cNvSpPr>
            <p:nvPr/>
          </p:nvSpPr>
          <p:spPr bwMode="auto">
            <a:xfrm>
              <a:off x="2681" y="3494"/>
              <a:ext cx="14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7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68641" name="Group 33"/>
            <p:cNvGrpSpPr>
              <a:grpSpLocks/>
            </p:cNvGrpSpPr>
            <p:nvPr/>
          </p:nvGrpSpPr>
          <p:grpSpPr bwMode="auto">
            <a:xfrm>
              <a:off x="1297" y="2162"/>
              <a:ext cx="1454" cy="1314"/>
              <a:chOff x="1297" y="2162"/>
              <a:chExt cx="1454" cy="1314"/>
            </a:xfrm>
          </p:grpSpPr>
          <p:sp>
            <p:nvSpPr>
              <p:cNvPr id="68642" name="Freeform 34"/>
              <p:cNvSpPr>
                <a:spLocks/>
              </p:cNvSpPr>
              <p:nvPr/>
            </p:nvSpPr>
            <p:spPr bwMode="auto">
              <a:xfrm>
                <a:off x="1297" y="2188"/>
                <a:ext cx="1423" cy="12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31" y="0"/>
                  </a:cxn>
                  <a:cxn ang="0">
                    <a:pos x="1431" y="1288"/>
                  </a:cxn>
                </a:cxnLst>
                <a:rect l="0" t="0" r="r" b="b"/>
                <a:pathLst>
                  <a:path w="1431" h="1288">
                    <a:moveTo>
                      <a:pt x="0" y="0"/>
                    </a:moveTo>
                    <a:lnTo>
                      <a:pt x="1431" y="0"/>
                    </a:lnTo>
                    <a:lnTo>
                      <a:pt x="1431" y="1288"/>
                    </a:lnTo>
                  </a:path>
                </a:pathLst>
              </a:custGeom>
              <a:noFill/>
              <a:ln w="20638" cap="flat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643" name="Oval 35"/>
              <p:cNvSpPr>
                <a:spLocks noChangeArrowheads="1"/>
              </p:cNvSpPr>
              <p:nvPr/>
            </p:nvSpPr>
            <p:spPr bwMode="auto">
              <a:xfrm>
                <a:off x="2688" y="2162"/>
                <a:ext cx="63" cy="64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644" name="Line 36"/>
              <p:cNvSpPr>
                <a:spLocks noChangeShapeType="1"/>
              </p:cNvSpPr>
              <p:nvPr/>
            </p:nvSpPr>
            <p:spPr bwMode="auto">
              <a:xfrm>
                <a:off x="1297" y="2188"/>
                <a:ext cx="1431" cy="1"/>
              </a:xfrm>
              <a:prstGeom prst="line">
                <a:avLst/>
              </a:prstGeom>
              <a:noFill/>
              <a:ln w="20638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8645" name="Freeform 37"/>
          <p:cNvSpPr>
            <a:spLocks/>
          </p:cNvSpPr>
          <p:nvPr/>
        </p:nvSpPr>
        <p:spPr bwMode="auto">
          <a:xfrm>
            <a:off x="2038350" y="1836738"/>
            <a:ext cx="5199063" cy="36814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19"/>
              </a:cxn>
              <a:cxn ang="0">
                <a:pos x="3275" y="2319"/>
              </a:cxn>
            </a:cxnLst>
            <a:rect l="0" t="0" r="r" b="b"/>
            <a:pathLst>
              <a:path w="3275" h="2319">
                <a:moveTo>
                  <a:pt x="0" y="0"/>
                </a:moveTo>
                <a:lnTo>
                  <a:pt x="0" y="2319"/>
                </a:lnTo>
                <a:lnTo>
                  <a:pt x="3275" y="231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8646" name="Group 38"/>
          <p:cNvGrpSpPr>
            <a:grpSpLocks/>
          </p:cNvGrpSpPr>
          <p:nvPr/>
        </p:nvGrpSpPr>
        <p:grpSpPr bwMode="auto">
          <a:xfrm>
            <a:off x="3260725" y="2921000"/>
            <a:ext cx="234950" cy="2933700"/>
            <a:chOff x="2054" y="1840"/>
            <a:chExt cx="148" cy="1848"/>
          </a:xfrm>
        </p:grpSpPr>
        <p:sp>
          <p:nvSpPr>
            <p:cNvPr id="68647" name="Rectangle 39"/>
            <p:cNvSpPr>
              <a:spLocks noChangeArrowheads="1"/>
            </p:cNvSpPr>
            <p:nvPr/>
          </p:nvSpPr>
          <p:spPr bwMode="auto">
            <a:xfrm>
              <a:off x="2054" y="3494"/>
              <a:ext cx="14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</a:rPr>
                <a:t>4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68648" name="Group 40"/>
            <p:cNvGrpSpPr>
              <a:grpSpLocks/>
            </p:cNvGrpSpPr>
            <p:nvPr/>
          </p:nvGrpSpPr>
          <p:grpSpPr bwMode="auto">
            <a:xfrm>
              <a:off x="2073" y="1840"/>
              <a:ext cx="66" cy="1623"/>
              <a:chOff x="2073" y="1840"/>
              <a:chExt cx="66" cy="1623"/>
            </a:xfrm>
          </p:grpSpPr>
          <p:sp>
            <p:nvSpPr>
              <p:cNvPr id="68649" name="Line 41"/>
              <p:cNvSpPr>
                <a:spLocks noChangeShapeType="1"/>
              </p:cNvSpPr>
              <p:nvPr/>
            </p:nvSpPr>
            <p:spPr bwMode="auto">
              <a:xfrm>
                <a:off x="2105" y="1866"/>
                <a:ext cx="1" cy="1597"/>
              </a:xfrm>
              <a:prstGeom prst="line">
                <a:avLst/>
              </a:prstGeom>
              <a:noFill/>
              <a:ln w="20638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650" name="Oval 42"/>
              <p:cNvSpPr>
                <a:spLocks noChangeArrowheads="1"/>
              </p:cNvSpPr>
              <p:nvPr/>
            </p:nvSpPr>
            <p:spPr bwMode="auto">
              <a:xfrm>
                <a:off x="2073" y="1840"/>
                <a:ext cx="66" cy="64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8651" name="Group 43"/>
          <p:cNvGrpSpPr>
            <a:grpSpLocks/>
          </p:cNvGrpSpPr>
          <p:nvPr/>
        </p:nvGrpSpPr>
        <p:grpSpPr bwMode="auto">
          <a:xfrm>
            <a:off x="3354388" y="2347913"/>
            <a:ext cx="1952625" cy="511175"/>
            <a:chOff x="2113" y="1479"/>
            <a:chExt cx="1230" cy="322"/>
          </a:xfrm>
        </p:grpSpPr>
        <p:sp>
          <p:nvSpPr>
            <p:cNvPr id="68652" name="Freeform 44"/>
            <p:cNvSpPr>
              <a:spLocks/>
            </p:cNvSpPr>
            <p:nvPr/>
          </p:nvSpPr>
          <p:spPr bwMode="auto">
            <a:xfrm>
              <a:off x="2113" y="1711"/>
              <a:ext cx="1230" cy="90"/>
            </a:xfrm>
            <a:custGeom>
              <a:avLst/>
              <a:gdLst/>
              <a:ahLst/>
              <a:cxnLst>
                <a:cxn ang="0">
                  <a:pos x="92" y="7"/>
                </a:cxn>
                <a:cxn ang="0">
                  <a:pos x="87" y="4"/>
                </a:cxn>
                <a:cxn ang="0">
                  <a:pos x="49" y="4"/>
                </a:cxn>
                <a:cxn ang="0">
                  <a:pos x="45" y="0"/>
                </a:cxn>
                <a:cxn ang="0">
                  <a:pos x="42" y="4"/>
                </a:cxn>
                <a:cxn ang="0">
                  <a:pos x="4" y="4"/>
                </a:cxn>
                <a:cxn ang="0">
                  <a:pos x="0" y="7"/>
                </a:cxn>
              </a:cxnLst>
              <a:rect l="0" t="0" r="r" b="b"/>
              <a:pathLst>
                <a:path w="92" h="7">
                  <a:moveTo>
                    <a:pt x="92" y="7"/>
                  </a:moveTo>
                  <a:cubicBezTo>
                    <a:pt x="92" y="5"/>
                    <a:pt x="89" y="4"/>
                    <a:pt x="87" y="4"/>
                  </a:cubicBezTo>
                  <a:cubicBezTo>
                    <a:pt x="49" y="4"/>
                    <a:pt x="49" y="4"/>
                    <a:pt x="49" y="4"/>
                  </a:cubicBezTo>
                  <a:cubicBezTo>
                    <a:pt x="47" y="4"/>
                    <a:pt x="45" y="2"/>
                    <a:pt x="45" y="0"/>
                  </a:cubicBezTo>
                  <a:cubicBezTo>
                    <a:pt x="45" y="2"/>
                    <a:pt x="44" y="4"/>
                    <a:pt x="42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2" y="4"/>
                    <a:pt x="0" y="5"/>
                    <a:pt x="0" y="7"/>
                  </a:cubicBezTo>
                </a:path>
              </a:pathLst>
            </a:custGeom>
            <a:noFill/>
            <a:ln w="20638">
              <a:solidFill>
                <a:srgbClr val="3F002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8653" name="Group 45"/>
            <p:cNvGrpSpPr>
              <a:grpSpLocks/>
            </p:cNvGrpSpPr>
            <p:nvPr/>
          </p:nvGrpSpPr>
          <p:grpSpPr bwMode="auto">
            <a:xfrm>
              <a:off x="2447" y="1479"/>
              <a:ext cx="561" cy="219"/>
              <a:chOff x="2447" y="1479"/>
              <a:chExt cx="561" cy="219"/>
            </a:xfrm>
          </p:grpSpPr>
          <p:sp>
            <p:nvSpPr>
              <p:cNvPr id="68654" name="Rectangle 46"/>
              <p:cNvSpPr>
                <a:spLocks noChangeArrowheads="1"/>
              </p:cNvSpPr>
              <p:nvPr/>
            </p:nvSpPr>
            <p:spPr bwMode="auto">
              <a:xfrm>
                <a:off x="2447" y="1479"/>
                <a:ext cx="561" cy="219"/>
              </a:xfrm>
              <a:prstGeom prst="rect">
                <a:avLst/>
              </a:prstGeom>
              <a:solidFill>
                <a:srgbClr val="E1E5E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655" name="Rectangle 47"/>
              <p:cNvSpPr>
                <a:spLocks noChangeArrowheads="1"/>
              </p:cNvSpPr>
              <p:nvPr/>
            </p:nvSpPr>
            <p:spPr bwMode="auto">
              <a:xfrm>
                <a:off x="2491" y="1507"/>
                <a:ext cx="462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700">
                    <a:solidFill>
                      <a:srgbClr val="000000"/>
                    </a:solidFill>
                  </a:rPr>
                  <a:t>Surplus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68656" name="Text Box 48"/>
          <p:cNvSpPr txBox="1">
            <a:spLocks noChangeArrowheads="1"/>
          </p:cNvSpPr>
          <p:nvPr/>
        </p:nvSpPr>
        <p:spPr bwMode="auto">
          <a:xfrm>
            <a:off x="0" y="304800"/>
            <a:ext cx="9144000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>
                <a:solidFill>
                  <a:schemeClr val="tx2"/>
                </a:solidFill>
              </a:rPr>
              <a:t>Effects of a Price Floor</a:t>
            </a:r>
          </a:p>
          <a:p>
            <a:pPr>
              <a:spcBef>
                <a:spcPct val="50000"/>
              </a:spcBef>
            </a:pPr>
            <a:endParaRPr lang="en-US" sz="35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68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68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8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8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8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8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Shifts and the Equilibrium Price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Shifts in Curves VS Movements along Curves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 shift in the supply curve is called a change in supply.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 movement along a fixed supply curve is called a change in quantity supplied.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 shift in the demand curve is called a change in demand.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 movement along a fixed demand curve is called a change in quantity demanded.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Freeform 4"/>
          <p:cNvSpPr>
            <a:spLocks/>
          </p:cNvSpPr>
          <p:nvPr/>
        </p:nvSpPr>
        <p:spPr bwMode="auto">
          <a:xfrm>
            <a:off x="1889125" y="1155700"/>
            <a:ext cx="6176963" cy="4759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998"/>
              </a:cxn>
              <a:cxn ang="0">
                <a:pos x="3891" y="2998"/>
              </a:cxn>
            </a:cxnLst>
            <a:rect l="0" t="0" r="r" b="b"/>
            <a:pathLst>
              <a:path w="3891" h="2998">
                <a:moveTo>
                  <a:pt x="0" y="0"/>
                </a:moveTo>
                <a:lnTo>
                  <a:pt x="0" y="2998"/>
                </a:lnTo>
                <a:lnTo>
                  <a:pt x="3891" y="2998"/>
                </a:lnTo>
              </a:path>
            </a:pathLst>
          </a:cu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61" name="Line 5"/>
          <p:cNvSpPr>
            <a:spLocks noChangeShapeType="1"/>
          </p:cNvSpPr>
          <p:nvPr/>
        </p:nvSpPr>
        <p:spPr bwMode="auto">
          <a:xfrm rot="10800000">
            <a:off x="3278188" y="6038850"/>
            <a:ext cx="811212" cy="1588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62" name="Line 6"/>
          <p:cNvSpPr>
            <a:spLocks noChangeShapeType="1"/>
          </p:cNvSpPr>
          <p:nvPr/>
        </p:nvSpPr>
        <p:spPr bwMode="auto">
          <a:xfrm flipH="1" flipV="1">
            <a:off x="1614488" y="3490913"/>
            <a:ext cx="4762" cy="238125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1128713" y="1100138"/>
            <a:ext cx="78898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1">
                <a:solidFill>
                  <a:srgbClr val="000000"/>
                </a:solidFill>
              </a:rPr>
              <a:t>Price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911225" y="1333500"/>
            <a:ext cx="1017588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1">
                <a:solidFill>
                  <a:srgbClr val="000000"/>
                </a:solidFill>
              </a:rPr>
              <a:t>Ice-Cream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1350963" y="1566863"/>
            <a:ext cx="57308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1">
                <a:solidFill>
                  <a:srgbClr val="000000"/>
                </a:solidFill>
              </a:rPr>
              <a:t>Cone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1830388" y="5957888"/>
            <a:ext cx="1936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solidFill>
                  <a:srgbClr val="000000"/>
                </a:solidFill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7005638" y="5953125"/>
            <a:ext cx="115728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1">
                <a:solidFill>
                  <a:srgbClr val="000000"/>
                </a:solidFill>
              </a:rPr>
              <a:t>Quantity of 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6515100" y="6186488"/>
            <a:ext cx="16557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1">
                <a:solidFill>
                  <a:srgbClr val="000000"/>
                </a:solidFill>
              </a:rPr>
              <a:t>Ice-Cream Cones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70669" name="Group 13"/>
          <p:cNvGrpSpPr>
            <a:grpSpLocks/>
          </p:cNvGrpSpPr>
          <p:nvPr/>
        </p:nvGrpSpPr>
        <p:grpSpPr bwMode="auto">
          <a:xfrm>
            <a:off x="2166938" y="2795588"/>
            <a:ext cx="4908550" cy="2362200"/>
            <a:chOff x="1365" y="1761"/>
            <a:chExt cx="3092" cy="1488"/>
          </a:xfrm>
        </p:grpSpPr>
        <p:sp>
          <p:nvSpPr>
            <p:cNvPr id="70670" name="Line 14"/>
            <p:cNvSpPr>
              <a:spLocks noChangeShapeType="1"/>
            </p:cNvSpPr>
            <p:nvPr/>
          </p:nvSpPr>
          <p:spPr bwMode="auto">
            <a:xfrm>
              <a:off x="1365" y="1761"/>
              <a:ext cx="2545" cy="1366"/>
            </a:xfrm>
            <a:prstGeom prst="line">
              <a:avLst/>
            </a:prstGeom>
            <a:noFill/>
            <a:ln w="52388">
              <a:solidFill>
                <a:srgbClr val="004C9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671" name="Rectangle 15"/>
            <p:cNvSpPr>
              <a:spLocks noChangeArrowheads="1"/>
            </p:cNvSpPr>
            <p:nvPr/>
          </p:nvSpPr>
          <p:spPr bwMode="auto">
            <a:xfrm>
              <a:off x="3956" y="3083"/>
              <a:ext cx="50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Demand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70672" name="Rectangle 16"/>
          <p:cNvSpPr>
            <a:spLocks noChangeArrowheads="1"/>
          </p:cNvSpPr>
          <p:nvPr/>
        </p:nvSpPr>
        <p:spPr bwMode="auto">
          <a:xfrm>
            <a:off x="4303713" y="3717925"/>
            <a:ext cx="14239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solidFill>
                  <a:srgbClr val="000000"/>
                </a:solidFill>
              </a:rPr>
              <a:t>Initial equilibrium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70673" name="Group 17"/>
          <p:cNvGrpSpPr>
            <a:grpSpLocks/>
          </p:cNvGrpSpPr>
          <p:nvPr/>
        </p:nvGrpSpPr>
        <p:grpSpPr bwMode="auto">
          <a:xfrm>
            <a:off x="2519363" y="2117725"/>
            <a:ext cx="3459162" cy="3340100"/>
            <a:chOff x="1587" y="1334"/>
            <a:chExt cx="2179" cy="2104"/>
          </a:xfrm>
        </p:grpSpPr>
        <p:sp>
          <p:nvSpPr>
            <p:cNvPr id="70674" name="Line 18"/>
            <p:cNvSpPr>
              <a:spLocks noChangeShapeType="1"/>
            </p:cNvSpPr>
            <p:nvPr/>
          </p:nvSpPr>
          <p:spPr bwMode="auto">
            <a:xfrm flipH="1">
              <a:off x="1587" y="1438"/>
              <a:ext cx="2023" cy="2000"/>
            </a:xfrm>
            <a:prstGeom prst="line">
              <a:avLst/>
            </a:prstGeom>
            <a:noFill/>
            <a:ln w="52388">
              <a:solidFill>
                <a:srgbClr val="004C9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675" name="Rectangle 19"/>
            <p:cNvSpPr>
              <a:spLocks noChangeArrowheads="1"/>
            </p:cNvSpPr>
            <p:nvPr/>
          </p:nvSpPr>
          <p:spPr bwMode="auto">
            <a:xfrm>
              <a:off x="3642" y="1334"/>
              <a:ext cx="12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 i="1">
                  <a:solidFill>
                    <a:srgbClr val="000000"/>
                  </a:solidFill>
                </a:rPr>
                <a:t>S</a:t>
              </a:r>
              <a:r>
                <a:rPr lang="en-US" sz="1500" baseline="-25000">
                  <a:solidFill>
                    <a:srgbClr val="000000"/>
                  </a:solidFill>
                </a:rPr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70676" name="Group 20"/>
          <p:cNvGrpSpPr>
            <a:grpSpLocks/>
          </p:cNvGrpSpPr>
          <p:nvPr/>
        </p:nvGrpSpPr>
        <p:grpSpPr bwMode="auto">
          <a:xfrm>
            <a:off x="2130425" y="1854200"/>
            <a:ext cx="2614613" cy="2527300"/>
            <a:chOff x="1342" y="1168"/>
            <a:chExt cx="1647" cy="1592"/>
          </a:xfrm>
        </p:grpSpPr>
        <p:sp>
          <p:nvSpPr>
            <p:cNvPr id="70677" name="Line 21"/>
            <p:cNvSpPr>
              <a:spLocks noChangeShapeType="1"/>
            </p:cNvSpPr>
            <p:nvPr/>
          </p:nvSpPr>
          <p:spPr bwMode="auto">
            <a:xfrm flipH="1">
              <a:off x="1342" y="1272"/>
              <a:ext cx="1501" cy="1488"/>
            </a:xfrm>
            <a:prstGeom prst="line">
              <a:avLst/>
            </a:prstGeom>
            <a:noFill/>
            <a:ln w="52388">
              <a:solidFill>
                <a:srgbClr val="5F161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678" name="Rectangle 22"/>
            <p:cNvSpPr>
              <a:spLocks noChangeArrowheads="1"/>
            </p:cNvSpPr>
            <p:nvPr/>
          </p:nvSpPr>
          <p:spPr bwMode="auto">
            <a:xfrm>
              <a:off x="2865" y="1168"/>
              <a:ext cx="12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 i="1">
                  <a:solidFill>
                    <a:srgbClr val="000000"/>
                  </a:solidFill>
                </a:rPr>
                <a:t>S</a:t>
              </a:r>
              <a:r>
                <a:rPr lang="en-US" sz="1500" baseline="-25000">
                  <a:solidFill>
                    <a:srgbClr val="000000"/>
                  </a:solidFill>
                </a:rPr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70679" name="Group 23"/>
          <p:cNvGrpSpPr>
            <a:grpSpLocks/>
          </p:cNvGrpSpPr>
          <p:nvPr/>
        </p:nvGrpSpPr>
        <p:grpSpPr bwMode="auto">
          <a:xfrm>
            <a:off x="419100" y="3659188"/>
            <a:ext cx="1398588" cy="1481137"/>
            <a:chOff x="264" y="2305"/>
            <a:chExt cx="881" cy="933"/>
          </a:xfrm>
        </p:grpSpPr>
        <p:sp>
          <p:nvSpPr>
            <p:cNvPr id="70680" name="Line 24"/>
            <p:cNvSpPr>
              <a:spLocks noChangeShapeType="1"/>
            </p:cNvSpPr>
            <p:nvPr/>
          </p:nvSpPr>
          <p:spPr bwMode="auto">
            <a:xfrm flipV="1">
              <a:off x="598" y="2305"/>
              <a:ext cx="378" cy="30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0681" name="Group 25"/>
            <p:cNvGrpSpPr>
              <a:grpSpLocks/>
            </p:cNvGrpSpPr>
            <p:nvPr/>
          </p:nvGrpSpPr>
          <p:grpSpPr bwMode="auto">
            <a:xfrm>
              <a:off x="264" y="2593"/>
              <a:ext cx="881" cy="645"/>
              <a:chOff x="264" y="2593"/>
              <a:chExt cx="881" cy="645"/>
            </a:xfrm>
          </p:grpSpPr>
          <p:sp>
            <p:nvSpPr>
              <p:cNvPr id="70682" name="Rectangle 26"/>
              <p:cNvSpPr>
                <a:spLocks noChangeArrowheads="1"/>
              </p:cNvSpPr>
              <p:nvPr/>
            </p:nvSpPr>
            <p:spPr bwMode="auto">
              <a:xfrm>
                <a:off x="264" y="2593"/>
                <a:ext cx="867" cy="645"/>
              </a:xfrm>
              <a:prstGeom prst="rect">
                <a:avLst/>
              </a:prstGeom>
              <a:solidFill>
                <a:srgbClr val="E1E5E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0683" name="Group 27"/>
              <p:cNvGrpSpPr>
                <a:grpSpLocks/>
              </p:cNvGrpSpPr>
              <p:nvPr/>
            </p:nvGrpSpPr>
            <p:grpSpPr bwMode="auto">
              <a:xfrm>
                <a:off x="309" y="2631"/>
                <a:ext cx="836" cy="607"/>
                <a:chOff x="309" y="2631"/>
                <a:chExt cx="836" cy="607"/>
              </a:xfrm>
            </p:grpSpPr>
            <p:sp>
              <p:nvSpPr>
                <p:cNvPr id="70684" name="Rectangle 28"/>
                <p:cNvSpPr>
                  <a:spLocks noChangeArrowheads="1"/>
                </p:cNvSpPr>
                <p:nvPr/>
              </p:nvSpPr>
              <p:spPr bwMode="auto">
                <a:xfrm>
                  <a:off x="309" y="2631"/>
                  <a:ext cx="836" cy="1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500">
                      <a:solidFill>
                        <a:srgbClr val="000000"/>
                      </a:solidFill>
                    </a:rPr>
                    <a:t>2. . . . resulting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70685" name="Rectangle 29"/>
                <p:cNvSpPr>
                  <a:spLocks noChangeArrowheads="1"/>
                </p:cNvSpPr>
                <p:nvPr/>
              </p:nvSpPr>
              <p:spPr bwMode="auto">
                <a:xfrm>
                  <a:off x="309" y="2778"/>
                  <a:ext cx="604" cy="1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500">
                      <a:solidFill>
                        <a:srgbClr val="000000"/>
                      </a:solidFill>
                    </a:rPr>
                    <a:t>in a higher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70686" name="Rectangle 30"/>
                <p:cNvSpPr>
                  <a:spLocks noChangeArrowheads="1"/>
                </p:cNvSpPr>
                <p:nvPr/>
              </p:nvSpPr>
              <p:spPr bwMode="auto">
                <a:xfrm>
                  <a:off x="309" y="2925"/>
                  <a:ext cx="630" cy="1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500">
                      <a:solidFill>
                        <a:srgbClr val="000000"/>
                      </a:solidFill>
                    </a:rPr>
                    <a:t>price of ice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70687" name="Rectangle 31"/>
                <p:cNvSpPr>
                  <a:spLocks noChangeArrowheads="1"/>
                </p:cNvSpPr>
                <p:nvPr/>
              </p:nvSpPr>
              <p:spPr bwMode="auto">
                <a:xfrm>
                  <a:off x="309" y="3072"/>
                  <a:ext cx="582" cy="1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500">
                      <a:solidFill>
                        <a:srgbClr val="000000"/>
                      </a:solidFill>
                    </a:rPr>
                    <a:t>cream . . .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70688" name="Group 32"/>
          <p:cNvGrpSpPr>
            <a:grpSpLocks/>
          </p:cNvGrpSpPr>
          <p:nvPr/>
        </p:nvGrpSpPr>
        <p:grpSpPr bwMode="auto">
          <a:xfrm>
            <a:off x="4654550" y="1208088"/>
            <a:ext cx="3017838" cy="1339850"/>
            <a:chOff x="2932" y="761"/>
            <a:chExt cx="1901" cy="844"/>
          </a:xfrm>
        </p:grpSpPr>
        <p:sp>
          <p:nvSpPr>
            <p:cNvPr id="70689" name="Line 33"/>
            <p:cNvSpPr>
              <a:spLocks noChangeShapeType="1"/>
            </p:cNvSpPr>
            <p:nvPr/>
          </p:nvSpPr>
          <p:spPr bwMode="auto">
            <a:xfrm flipV="1">
              <a:off x="2932" y="961"/>
              <a:ext cx="478" cy="64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690" name="Rectangle 34"/>
            <p:cNvSpPr>
              <a:spLocks noChangeArrowheads="1"/>
            </p:cNvSpPr>
            <p:nvPr/>
          </p:nvSpPr>
          <p:spPr bwMode="auto">
            <a:xfrm>
              <a:off x="3377" y="761"/>
              <a:ext cx="1456" cy="489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691" name="Rectangle 35"/>
            <p:cNvSpPr>
              <a:spLocks noChangeArrowheads="1"/>
            </p:cNvSpPr>
            <p:nvPr/>
          </p:nvSpPr>
          <p:spPr bwMode="auto">
            <a:xfrm>
              <a:off x="3408" y="798"/>
              <a:ext cx="109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1. An increase in the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0692" name="Rectangle 36"/>
            <p:cNvSpPr>
              <a:spLocks noChangeArrowheads="1"/>
            </p:cNvSpPr>
            <p:nvPr/>
          </p:nvSpPr>
          <p:spPr bwMode="auto">
            <a:xfrm>
              <a:off x="3408" y="945"/>
              <a:ext cx="118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price of sugar reduces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0693" name="Rectangle 37"/>
            <p:cNvSpPr>
              <a:spLocks noChangeArrowheads="1"/>
            </p:cNvSpPr>
            <p:nvPr/>
          </p:nvSpPr>
          <p:spPr bwMode="auto">
            <a:xfrm>
              <a:off x="3408" y="1092"/>
              <a:ext cx="140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the supply of ice cream. . .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70694" name="Group 38"/>
          <p:cNvGrpSpPr>
            <a:grpSpLocks/>
          </p:cNvGrpSpPr>
          <p:nvPr/>
        </p:nvGrpSpPr>
        <p:grpSpPr bwMode="auto">
          <a:xfrm>
            <a:off x="3667125" y="6073775"/>
            <a:ext cx="2293938" cy="635000"/>
            <a:chOff x="2310" y="3826"/>
            <a:chExt cx="1445" cy="400"/>
          </a:xfrm>
        </p:grpSpPr>
        <p:sp>
          <p:nvSpPr>
            <p:cNvPr id="70695" name="Line 39"/>
            <p:cNvSpPr>
              <a:spLocks noChangeShapeType="1"/>
            </p:cNvSpPr>
            <p:nvPr/>
          </p:nvSpPr>
          <p:spPr bwMode="auto">
            <a:xfrm>
              <a:off x="2310" y="3826"/>
              <a:ext cx="433" cy="145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696" name="Rectangle 40"/>
            <p:cNvSpPr>
              <a:spLocks noChangeArrowheads="1"/>
            </p:cNvSpPr>
            <p:nvPr/>
          </p:nvSpPr>
          <p:spPr bwMode="auto">
            <a:xfrm>
              <a:off x="2732" y="3882"/>
              <a:ext cx="1023" cy="344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697" name="Rectangle 41"/>
            <p:cNvSpPr>
              <a:spLocks noChangeArrowheads="1"/>
            </p:cNvSpPr>
            <p:nvPr/>
          </p:nvSpPr>
          <p:spPr bwMode="auto">
            <a:xfrm>
              <a:off x="2763" y="3907"/>
              <a:ext cx="155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3.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0698" name="Rectangle 42"/>
            <p:cNvSpPr>
              <a:spLocks noChangeArrowheads="1"/>
            </p:cNvSpPr>
            <p:nvPr/>
          </p:nvSpPr>
          <p:spPr bwMode="auto">
            <a:xfrm>
              <a:off x="2862" y="3907"/>
              <a:ext cx="287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. . . 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0699" name="Rectangle 43"/>
            <p:cNvSpPr>
              <a:spLocks noChangeArrowheads="1"/>
            </p:cNvSpPr>
            <p:nvPr/>
          </p:nvSpPr>
          <p:spPr bwMode="auto">
            <a:xfrm>
              <a:off x="3091" y="3907"/>
              <a:ext cx="656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and a lower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0700" name="Rectangle 44"/>
            <p:cNvSpPr>
              <a:spLocks noChangeArrowheads="1"/>
            </p:cNvSpPr>
            <p:nvPr/>
          </p:nvSpPr>
          <p:spPr bwMode="auto">
            <a:xfrm>
              <a:off x="2763" y="4054"/>
              <a:ext cx="748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quantity sold.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70701" name="Group 45"/>
          <p:cNvGrpSpPr>
            <a:grpSpLocks/>
          </p:cNvGrpSpPr>
          <p:nvPr/>
        </p:nvGrpSpPr>
        <p:grpSpPr bwMode="auto">
          <a:xfrm>
            <a:off x="1449388" y="3778250"/>
            <a:ext cx="2836862" cy="2443163"/>
            <a:chOff x="913" y="2380"/>
            <a:chExt cx="1787" cy="1539"/>
          </a:xfrm>
        </p:grpSpPr>
        <p:sp>
          <p:nvSpPr>
            <p:cNvPr id="70702" name="Freeform 46"/>
            <p:cNvSpPr>
              <a:spLocks/>
            </p:cNvSpPr>
            <p:nvPr/>
          </p:nvSpPr>
          <p:spPr bwMode="auto">
            <a:xfrm>
              <a:off x="1209" y="2427"/>
              <a:ext cx="1401" cy="12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01" y="0"/>
                </a:cxn>
                <a:cxn ang="0">
                  <a:pos x="1401" y="1299"/>
                </a:cxn>
              </a:cxnLst>
              <a:rect l="0" t="0" r="r" b="b"/>
              <a:pathLst>
                <a:path w="1401" h="1299">
                  <a:moveTo>
                    <a:pt x="0" y="0"/>
                  </a:moveTo>
                  <a:lnTo>
                    <a:pt x="1401" y="0"/>
                  </a:lnTo>
                  <a:lnTo>
                    <a:pt x="1401" y="1299"/>
                  </a:lnTo>
                </a:path>
              </a:pathLst>
            </a:custGeom>
            <a:noFill/>
            <a:ln w="17463" cap="flat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703" name="Oval 47"/>
            <p:cNvSpPr>
              <a:spLocks noChangeArrowheads="1"/>
            </p:cNvSpPr>
            <p:nvPr/>
          </p:nvSpPr>
          <p:spPr bwMode="auto">
            <a:xfrm>
              <a:off x="2576" y="2394"/>
              <a:ext cx="78" cy="6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704" name="Rectangle 48"/>
            <p:cNvSpPr>
              <a:spLocks noChangeArrowheads="1"/>
            </p:cNvSpPr>
            <p:nvPr/>
          </p:nvSpPr>
          <p:spPr bwMode="auto">
            <a:xfrm>
              <a:off x="913" y="2380"/>
              <a:ext cx="287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2.00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0705" name="Rectangle 49"/>
            <p:cNvSpPr>
              <a:spLocks noChangeArrowheads="1"/>
            </p:cNvSpPr>
            <p:nvPr/>
          </p:nvSpPr>
          <p:spPr bwMode="auto">
            <a:xfrm>
              <a:off x="2578" y="3753"/>
              <a:ext cx="122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7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70706" name="Group 50"/>
          <p:cNvGrpSpPr>
            <a:grpSpLocks/>
          </p:cNvGrpSpPr>
          <p:nvPr/>
        </p:nvGrpSpPr>
        <p:grpSpPr bwMode="auto">
          <a:xfrm>
            <a:off x="1344613" y="3241675"/>
            <a:ext cx="1978025" cy="2979738"/>
            <a:chOff x="847" y="2042"/>
            <a:chExt cx="1246" cy="1877"/>
          </a:xfrm>
        </p:grpSpPr>
        <p:sp>
          <p:nvSpPr>
            <p:cNvPr id="70707" name="Freeform 51"/>
            <p:cNvSpPr>
              <a:spLocks/>
            </p:cNvSpPr>
            <p:nvPr/>
          </p:nvSpPr>
          <p:spPr bwMode="auto">
            <a:xfrm>
              <a:off x="1198" y="2105"/>
              <a:ext cx="811" cy="16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1" y="0"/>
                </a:cxn>
                <a:cxn ang="0">
                  <a:pos x="811" y="1621"/>
                </a:cxn>
              </a:cxnLst>
              <a:rect l="0" t="0" r="r" b="b"/>
              <a:pathLst>
                <a:path w="811" h="1621">
                  <a:moveTo>
                    <a:pt x="0" y="0"/>
                  </a:moveTo>
                  <a:lnTo>
                    <a:pt x="811" y="0"/>
                  </a:lnTo>
                  <a:lnTo>
                    <a:pt x="811" y="1621"/>
                  </a:lnTo>
                </a:path>
              </a:pathLst>
            </a:custGeom>
            <a:noFill/>
            <a:ln w="17463" cap="flat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708" name="Oval 52"/>
            <p:cNvSpPr>
              <a:spLocks noChangeArrowheads="1"/>
            </p:cNvSpPr>
            <p:nvPr/>
          </p:nvSpPr>
          <p:spPr bwMode="auto">
            <a:xfrm>
              <a:off x="1965" y="2060"/>
              <a:ext cx="78" cy="7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709" name="Rectangle 53"/>
            <p:cNvSpPr>
              <a:spLocks noChangeArrowheads="1"/>
            </p:cNvSpPr>
            <p:nvPr/>
          </p:nvSpPr>
          <p:spPr bwMode="auto">
            <a:xfrm>
              <a:off x="847" y="2042"/>
              <a:ext cx="354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$2.50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0710" name="Rectangle 54"/>
            <p:cNvSpPr>
              <a:spLocks noChangeArrowheads="1"/>
            </p:cNvSpPr>
            <p:nvPr/>
          </p:nvSpPr>
          <p:spPr bwMode="auto">
            <a:xfrm>
              <a:off x="1971" y="3753"/>
              <a:ext cx="122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70711" name="Text Box 55"/>
          <p:cNvSpPr txBox="1">
            <a:spLocks noChangeArrowheads="1"/>
          </p:cNvSpPr>
          <p:nvPr/>
        </p:nvSpPr>
        <p:spPr bwMode="auto">
          <a:xfrm>
            <a:off x="2590800" y="228600"/>
            <a:ext cx="411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Shift in Supply</a:t>
            </a:r>
          </a:p>
        </p:txBody>
      </p:sp>
      <p:sp>
        <p:nvSpPr>
          <p:cNvPr id="70712" name="Line 56"/>
          <p:cNvSpPr>
            <a:spLocks noChangeShapeType="1"/>
          </p:cNvSpPr>
          <p:nvPr/>
        </p:nvSpPr>
        <p:spPr bwMode="auto">
          <a:xfrm flipH="1" flipV="1">
            <a:off x="4267200" y="24384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0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70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70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06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0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6" dur="500"/>
                                        <p:tgtEl>
                                          <p:spTgt spid="70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" dur="500"/>
                                        <p:tgtEl>
                                          <p:spTgt spid="70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70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0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1" grpId="0" animBg="1"/>
      <p:bldP spid="70662" grpId="0" animBg="1"/>
      <p:bldP spid="70672" grpId="0" build="p" autoUpdateAnimBg="0"/>
      <p:bldP spid="707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Markets (where they are participating)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Product Market</a:t>
            </a:r>
            <a:r>
              <a:rPr lang="en-US" dirty="0" smtClean="0"/>
              <a:t>: markets where the buyers and sellers of all the different goods and services in the economy interact to determine the price and output of each item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Factor Market</a:t>
            </a:r>
            <a:r>
              <a:rPr lang="en-US" dirty="0" smtClean="0"/>
              <a:t>: markets where the buyers and sellers of the four types of resources (land, capital, labor and entrepreneurship) interact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84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Freeform 4"/>
          <p:cNvSpPr>
            <a:spLocks/>
          </p:cNvSpPr>
          <p:nvPr/>
        </p:nvSpPr>
        <p:spPr bwMode="auto">
          <a:xfrm>
            <a:off x="1946275" y="1050925"/>
            <a:ext cx="6362700" cy="48688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067"/>
              </a:cxn>
              <a:cxn ang="0">
                <a:pos x="4008" y="3067"/>
              </a:cxn>
            </a:cxnLst>
            <a:rect l="0" t="0" r="r" b="b"/>
            <a:pathLst>
              <a:path w="4008" h="3067">
                <a:moveTo>
                  <a:pt x="0" y="0"/>
                </a:moveTo>
                <a:lnTo>
                  <a:pt x="0" y="3067"/>
                </a:lnTo>
                <a:lnTo>
                  <a:pt x="4008" y="3067"/>
                </a:lnTo>
              </a:path>
            </a:pathLst>
          </a:cu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4376738" y="6045200"/>
            <a:ext cx="654050" cy="1588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42" name="Line 6"/>
          <p:cNvSpPr>
            <a:spLocks noChangeShapeType="1"/>
          </p:cNvSpPr>
          <p:nvPr/>
        </p:nvSpPr>
        <p:spPr bwMode="auto">
          <a:xfrm flipV="1">
            <a:off x="1668463" y="3441700"/>
            <a:ext cx="1587" cy="258763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1182688" y="1004888"/>
            <a:ext cx="79692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1">
                <a:solidFill>
                  <a:srgbClr val="000000"/>
                </a:solidFill>
              </a:rPr>
              <a:t>Price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960438" y="1241425"/>
            <a:ext cx="1017587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1">
                <a:solidFill>
                  <a:srgbClr val="000000"/>
                </a:solidFill>
              </a:rPr>
              <a:t>Ice-Cream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5545" name="Rectangle 9"/>
          <p:cNvSpPr>
            <a:spLocks noChangeArrowheads="1"/>
          </p:cNvSpPr>
          <p:nvPr/>
        </p:nvSpPr>
        <p:spPr bwMode="auto">
          <a:xfrm>
            <a:off x="1409700" y="1479550"/>
            <a:ext cx="56197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1">
                <a:solidFill>
                  <a:srgbClr val="000000"/>
                </a:solidFill>
              </a:rPr>
              <a:t>Cone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1900238" y="5949950"/>
            <a:ext cx="192087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solidFill>
                  <a:srgbClr val="000000"/>
                </a:solidFill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5547" name="Rectangle 11"/>
          <p:cNvSpPr>
            <a:spLocks noChangeArrowheads="1"/>
          </p:cNvSpPr>
          <p:nvPr/>
        </p:nvSpPr>
        <p:spPr bwMode="auto">
          <a:xfrm>
            <a:off x="7199313" y="5945188"/>
            <a:ext cx="11493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1">
                <a:solidFill>
                  <a:srgbClr val="000000"/>
                </a:solidFill>
              </a:rPr>
              <a:t>Quantity of 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5548" name="Rectangle 12"/>
          <p:cNvSpPr>
            <a:spLocks noChangeArrowheads="1"/>
          </p:cNvSpPr>
          <p:nvPr/>
        </p:nvSpPr>
        <p:spPr bwMode="auto">
          <a:xfrm>
            <a:off x="6696075" y="6181725"/>
            <a:ext cx="165258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1">
                <a:solidFill>
                  <a:srgbClr val="000000"/>
                </a:solidFill>
              </a:rPr>
              <a:t>Ice-Cream Cones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65549" name="Group 13"/>
          <p:cNvGrpSpPr>
            <a:grpSpLocks/>
          </p:cNvGrpSpPr>
          <p:nvPr/>
        </p:nvGrpSpPr>
        <p:grpSpPr bwMode="auto">
          <a:xfrm>
            <a:off x="2341563" y="2638425"/>
            <a:ext cx="4654550" cy="2181225"/>
            <a:chOff x="1475" y="1662"/>
            <a:chExt cx="2932" cy="1374"/>
          </a:xfrm>
        </p:grpSpPr>
        <p:sp>
          <p:nvSpPr>
            <p:cNvPr id="65550" name="Line 14"/>
            <p:cNvSpPr>
              <a:spLocks noChangeShapeType="1"/>
            </p:cNvSpPr>
            <p:nvPr/>
          </p:nvSpPr>
          <p:spPr bwMode="auto">
            <a:xfrm flipH="1">
              <a:off x="1475" y="1729"/>
              <a:ext cx="2496" cy="1307"/>
            </a:xfrm>
            <a:prstGeom prst="line">
              <a:avLst/>
            </a:prstGeom>
            <a:noFill/>
            <a:ln w="53975">
              <a:solidFill>
                <a:srgbClr val="004C9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51" name="Rectangle 15"/>
            <p:cNvSpPr>
              <a:spLocks noChangeArrowheads="1"/>
            </p:cNvSpPr>
            <p:nvPr/>
          </p:nvSpPr>
          <p:spPr bwMode="auto">
            <a:xfrm>
              <a:off x="3996" y="1662"/>
              <a:ext cx="411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Supply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65552" name="Group 16"/>
          <p:cNvGrpSpPr>
            <a:grpSpLocks/>
          </p:cNvGrpSpPr>
          <p:nvPr/>
        </p:nvGrpSpPr>
        <p:grpSpPr bwMode="auto">
          <a:xfrm>
            <a:off x="2613025" y="2222500"/>
            <a:ext cx="3670300" cy="3454400"/>
            <a:chOff x="1646" y="1400"/>
            <a:chExt cx="2312" cy="2176"/>
          </a:xfrm>
        </p:grpSpPr>
        <p:sp>
          <p:nvSpPr>
            <p:cNvPr id="65553" name="Line 17"/>
            <p:cNvSpPr>
              <a:spLocks noChangeShapeType="1"/>
            </p:cNvSpPr>
            <p:nvPr/>
          </p:nvSpPr>
          <p:spPr bwMode="auto">
            <a:xfrm>
              <a:off x="1646" y="1400"/>
              <a:ext cx="2142" cy="2056"/>
            </a:xfrm>
            <a:prstGeom prst="line">
              <a:avLst/>
            </a:prstGeom>
            <a:noFill/>
            <a:ln w="53975">
              <a:solidFill>
                <a:srgbClr val="004C9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54" name="Rectangle 18"/>
            <p:cNvSpPr>
              <a:spLocks noChangeArrowheads="1"/>
            </p:cNvSpPr>
            <p:nvPr/>
          </p:nvSpPr>
          <p:spPr bwMode="auto">
            <a:xfrm>
              <a:off x="3818" y="3407"/>
              <a:ext cx="140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 i="1">
                  <a:solidFill>
                    <a:srgbClr val="000000"/>
                  </a:solidFill>
                </a:rPr>
                <a:t>D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5555" name="Freeform 19"/>
            <p:cNvSpPr>
              <a:spLocks/>
            </p:cNvSpPr>
            <p:nvPr/>
          </p:nvSpPr>
          <p:spPr bwMode="auto">
            <a:xfrm>
              <a:off x="3913" y="3482"/>
              <a:ext cx="22" cy="56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18" y="0"/>
                </a:cxn>
                <a:cxn ang="0">
                  <a:pos x="11" y="8"/>
                </a:cxn>
                <a:cxn ang="0">
                  <a:pos x="0" y="15"/>
                </a:cxn>
                <a:cxn ang="0">
                  <a:pos x="0" y="23"/>
                </a:cxn>
                <a:cxn ang="0">
                  <a:pos x="7" y="19"/>
                </a:cxn>
                <a:cxn ang="0">
                  <a:pos x="15" y="11"/>
                </a:cxn>
                <a:cxn ang="0">
                  <a:pos x="15" y="56"/>
                </a:cxn>
                <a:cxn ang="0">
                  <a:pos x="22" y="56"/>
                </a:cxn>
                <a:cxn ang="0">
                  <a:pos x="22" y="4"/>
                </a:cxn>
                <a:cxn ang="0">
                  <a:pos x="22" y="0"/>
                </a:cxn>
              </a:cxnLst>
              <a:rect l="0" t="0" r="r" b="b"/>
              <a:pathLst>
                <a:path w="22" h="56">
                  <a:moveTo>
                    <a:pt x="22" y="0"/>
                  </a:moveTo>
                  <a:lnTo>
                    <a:pt x="18" y="0"/>
                  </a:lnTo>
                  <a:lnTo>
                    <a:pt x="11" y="8"/>
                  </a:lnTo>
                  <a:lnTo>
                    <a:pt x="0" y="15"/>
                  </a:lnTo>
                  <a:lnTo>
                    <a:pt x="0" y="23"/>
                  </a:lnTo>
                  <a:lnTo>
                    <a:pt x="7" y="19"/>
                  </a:lnTo>
                  <a:lnTo>
                    <a:pt x="15" y="11"/>
                  </a:lnTo>
                  <a:lnTo>
                    <a:pt x="15" y="56"/>
                  </a:lnTo>
                  <a:lnTo>
                    <a:pt x="22" y="56"/>
                  </a:lnTo>
                  <a:lnTo>
                    <a:pt x="22" y="4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5556" name="Group 20"/>
          <p:cNvGrpSpPr>
            <a:grpSpLocks/>
          </p:cNvGrpSpPr>
          <p:nvPr/>
        </p:nvGrpSpPr>
        <p:grpSpPr bwMode="auto">
          <a:xfrm>
            <a:off x="3468688" y="1555750"/>
            <a:ext cx="3622675" cy="3502025"/>
            <a:chOff x="2185" y="980"/>
            <a:chExt cx="2282" cy="2206"/>
          </a:xfrm>
        </p:grpSpPr>
        <p:sp>
          <p:nvSpPr>
            <p:cNvPr id="65557" name="Line 21"/>
            <p:cNvSpPr>
              <a:spLocks noChangeShapeType="1"/>
            </p:cNvSpPr>
            <p:nvPr/>
          </p:nvSpPr>
          <p:spPr bwMode="auto">
            <a:xfrm>
              <a:off x="2185" y="980"/>
              <a:ext cx="2141" cy="2056"/>
            </a:xfrm>
            <a:prstGeom prst="line">
              <a:avLst/>
            </a:prstGeom>
            <a:noFill/>
            <a:ln w="53975">
              <a:solidFill>
                <a:srgbClr val="5F161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58" name="Rectangle 22"/>
            <p:cNvSpPr>
              <a:spLocks noChangeArrowheads="1"/>
            </p:cNvSpPr>
            <p:nvPr/>
          </p:nvSpPr>
          <p:spPr bwMode="auto">
            <a:xfrm>
              <a:off x="4327" y="3017"/>
              <a:ext cx="140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 i="1">
                  <a:solidFill>
                    <a:srgbClr val="000000"/>
                  </a:solidFill>
                </a:rPr>
                <a:t>D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5559" name="Freeform 23"/>
            <p:cNvSpPr>
              <a:spLocks/>
            </p:cNvSpPr>
            <p:nvPr/>
          </p:nvSpPr>
          <p:spPr bwMode="auto">
            <a:xfrm>
              <a:off x="4418" y="3093"/>
              <a:ext cx="41" cy="52"/>
            </a:xfrm>
            <a:custGeom>
              <a:avLst/>
              <a:gdLst/>
              <a:ahLst/>
              <a:cxnLst>
                <a:cxn ang="0">
                  <a:pos x="11" y="48"/>
                </a:cxn>
                <a:cxn ang="0">
                  <a:pos x="15" y="45"/>
                </a:cxn>
                <a:cxn ang="0">
                  <a:pos x="22" y="37"/>
                </a:cxn>
                <a:cxn ang="0">
                  <a:pos x="34" y="26"/>
                </a:cxn>
                <a:cxn ang="0">
                  <a:pos x="38" y="22"/>
                </a:cxn>
                <a:cxn ang="0">
                  <a:pos x="41" y="15"/>
                </a:cxn>
                <a:cxn ang="0">
                  <a:pos x="41" y="7"/>
                </a:cxn>
                <a:cxn ang="0">
                  <a:pos x="38" y="3"/>
                </a:cxn>
                <a:cxn ang="0">
                  <a:pos x="30" y="0"/>
                </a:cxn>
                <a:cxn ang="0">
                  <a:pos x="22" y="0"/>
                </a:cxn>
                <a:cxn ang="0">
                  <a:pos x="15" y="0"/>
                </a:cxn>
                <a:cxn ang="0">
                  <a:pos x="7" y="3"/>
                </a:cxn>
                <a:cxn ang="0">
                  <a:pos x="4" y="7"/>
                </a:cxn>
                <a:cxn ang="0">
                  <a:pos x="4" y="15"/>
                </a:cxn>
                <a:cxn ang="0">
                  <a:pos x="11" y="15"/>
                </a:cxn>
                <a:cxn ang="0">
                  <a:pos x="11" y="7"/>
                </a:cxn>
                <a:cxn ang="0">
                  <a:pos x="22" y="3"/>
                </a:cxn>
                <a:cxn ang="0">
                  <a:pos x="30" y="7"/>
                </a:cxn>
                <a:cxn ang="0">
                  <a:pos x="34" y="15"/>
                </a:cxn>
                <a:cxn ang="0">
                  <a:pos x="30" y="22"/>
                </a:cxn>
                <a:cxn ang="0">
                  <a:pos x="15" y="33"/>
                </a:cxn>
                <a:cxn ang="0">
                  <a:pos x="7" y="41"/>
                </a:cxn>
                <a:cxn ang="0">
                  <a:pos x="0" y="48"/>
                </a:cxn>
                <a:cxn ang="0">
                  <a:pos x="0" y="52"/>
                </a:cxn>
                <a:cxn ang="0">
                  <a:pos x="41" y="52"/>
                </a:cxn>
                <a:cxn ang="0">
                  <a:pos x="41" y="48"/>
                </a:cxn>
                <a:cxn ang="0">
                  <a:pos x="15" y="48"/>
                </a:cxn>
                <a:cxn ang="0">
                  <a:pos x="11" y="48"/>
                </a:cxn>
              </a:cxnLst>
              <a:rect l="0" t="0" r="r" b="b"/>
              <a:pathLst>
                <a:path w="41" h="52">
                  <a:moveTo>
                    <a:pt x="11" y="48"/>
                  </a:moveTo>
                  <a:lnTo>
                    <a:pt x="15" y="45"/>
                  </a:lnTo>
                  <a:lnTo>
                    <a:pt x="22" y="37"/>
                  </a:lnTo>
                  <a:lnTo>
                    <a:pt x="34" y="26"/>
                  </a:lnTo>
                  <a:lnTo>
                    <a:pt x="38" y="22"/>
                  </a:lnTo>
                  <a:lnTo>
                    <a:pt x="41" y="15"/>
                  </a:lnTo>
                  <a:lnTo>
                    <a:pt x="41" y="7"/>
                  </a:lnTo>
                  <a:lnTo>
                    <a:pt x="38" y="3"/>
                  </a:lnTo>
                  <a:lnTo>
                    <a:pt x="30" y="0"/>
                  </a:lnTo>
                  <a:lnTo>
                    <a:pt x="22" y="0"/>
                  </a:lnTo>
                  <a:lnTo>
                    <a:pt x="15" y="0"/>
                  </a:lnTo>
                  <a:lnTo>
                    <a:pt x="7" y="3"/>
                  </a:lnTo>
                  <a:lnTo>
                    <a:pt x="4" y="7"/>
                  </a:lnTo>
                  <a:lnTo>
                    <a:pt x="4" y="15"/>
                  </a:lnTo>
                  <a:lnTo>
                    <a:pt x="11" y="15"/>
                  </a:lnTo>
                  <a:lnTo>
                    <a:pt x="11" y="7"/>
                  </a:lnTo>
                  <a:lnTo>
                    <a:pt x="22" y="3"/>
                  </a:lnTo>
                  <a:lnTo>
                    <a:pt x="30" y="7"/>
                  </a:lnTo>
                  <a:lnTo>
                    <a:pt x="34" y="15"/>
                  </a:lnTo>
                  <a:lnTo>
                    <a:pt x="30" y="22"/>
                  </a:lnTo>
                  <a:lnTo>
                    <a:pt x="15" y="33"/>
                  </a:lnTo>
                  <a:lnTo>
                    <a:pt x="7" y="41"/>
                  </a:lnTo>
                  <a:lnTo>
                    <a:pt x="0" y="48"/>
                  </a:lnTo>
                  <a:lnTo>
                    <a:pt x="0" y="52"/>
                  </a:lnTo>
                  <a:lnTo>
                    <a:pt x="41" y="52"/>
                  </a:lnTo>
                  <a:lnTo>
                    <a:pt x="41" y="48"/>
                  </a:lnTo>
                  <a:lnTo>
                    <a:pt x="15" y="48"/>
                  </a:lnTo>
                  <a:lnTo>
                    <a:pt x="11" y="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5560" name="Group 24"/>
          <p:cNvGrpSpPr>
            <a:grpSpLocks/>
          </p:cNvGrpSpPr>
          <p:nvPr/>
        </p:nvGrpSpPr>
        <p:grpSpPr bwMode="auto">
          <a:xfrm>
            <a:off x="2378075" y="6081713"/>
            <a:ext cx="2308225" cy="649287"/>
            <a:chOff x="1498" y="3831"/>
            <a:chExt cx="1454" cy="409"/>
          </a:xfrm>
        </p:grpSpPr>
        <p:sp>
          <p:nvSpPr>
            <p:cNvPr id="65561" name="Line 25"/>
            <p:cNvSpPr>
              <a:spLocks noChangeShapeType="1"/>
            </p:cNvSpPr>
            <p:nvPr/>
          </p:nvSpPr>
          <p:spPr bwMode="auto">
            <a:xfrm flipH="1">
              <a:off x="2505" y="3831"/>
              <a:ext cx="447" cy="17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62" name="Rectangle 26"/>
            <p:cNvSpPr>
              <a:spLocks noChangeArrowheads="1"/>
            </p:cNvSpPr>
            <p:nvPr/>
          </p:nvSpPr>
          <p:spPr bwMode="auto">
            <a:xfrm>
              <a:off x="1498" y="3888"/>
              <a:ext cx="1099" cy="352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63" name="Rectangle 27"/>
            <p:cNvSpPr>
              <a:spLocks noChangeArrowheads="1"/>
            </p:cNvSpPr>
            <p:nvPr/>
          </p:nvSpPr>
          <p:spPr bwMode="auto">
            <a:xfrm>
              <a:off x="1544" y="3905"/>
              <a:ext cx="155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3.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5564" name="Rectangle 28"/>
            <p:cNvSpPr>
              <a:spLocks noChangeArrowheads="1"/>
            </p:cNvSpPr>
            <p:nvPr/>
          </p:nvSpPr>
          <p:spPr bwMode="auto">
            <a:xfrm>
              <a:off x="1646" y="3905"/>
              <a:ext cx="290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. . . 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5565" name="Rectangle 29"/>
            <p:cNvSpPr>
              <a:spLocks noChangeArrowheads="1"/>
            </p:cNvSpPr>
            <p:nvPr/>
          </p:nvSpPr>
          <p:spPr bwMode="auto">
            <a:xfrm>
              <a:off x="1880" y="3905"/>
              <a:ext cx="71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and a higher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5566" name="Rectangle 30"/>
            <p:cNvSpPr>
              <a:spLocks noChangeArrowheads="1"/>
            </p:cNvSpPr>
            <p:nvPr/>
          </p:nvSpPr>
          <p:spPr bwMode="auto">
            <a:xfrm>
              <a:off x="1544" y="4055"/>
              <a:ext cx="750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quantity sold.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65567" name="Group 31"/>
          <p:cNvGrpSpPr>
            <a:grpSpLocks/>
          </p:cNvGrpSpPr>
          <p:nvPr/>
        </p:nvGrpSpPr>
        <p:grpSpPr bwMode="auto">
          <a:xfrm>
            <a:off x="468313" y="3611563"/>
            <a:ext cx="1417637" cy="1173162"/>
            <a:chOff x="295" y="2275"/>
            <a:chExt cx="893" cy="739"/>
          </a:xfrm>
        </p:grpSpPr>
        <p:sp>
          <p:nvSpPr>
            <p:cNvPr id="65568" name="Line 32"/>
            <p:cNvSpPr>
              <a:spLocks noChangeShapeType="1"/>
            </p:cNvSpPr>
            <p:nvPr/>
          </p:nvSpPr>
          <p:spPr bwMode="auto">
            <a:xfrm flipV="1">
              <a:off x="582" y="2275"/>
              <a:ext cx="423" cy="238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5569" name="Group 33"/>
            <p:cNvGrpSpPr>
              <a:grpSpLocks/>
            </p:cNvGrpSpPr>
            <p:nvPr/>
          </p:nvGrpSpPr>
          <p:grpSpPr bwMode="auto">
            <a:xfrm>
              <a:off x="295" y="2513"/>
              <a:ext cx="893" cy="501"/>
              <a:chOff x="295" y="2513"/>
              <a:chExt cx="893" cy="501"/>
            </a:xfrm>
          </p:grpSpPr>
          <p:sp>
            <p:nvSpPr>
              <p:cNvPr id="65570" name="Rectangle 34"/>
              <p:cNvSpPr>
                <a:spLocks noChangeArrowheads="1"/>
              </p:cNvSpPr>
              <p:nvPr/>
            </p:nvSpPr>
            <p:spPr bwMode="auto">
              <a:xfrm>
                <a:off x="295" y="2513"/>
                <a:ext cx="893" cy="500"/>
              </a:xfrm>
              <a:prstGeom prst="rect">
                <a:avLst/>
              </a:prstGeom>
              <a:solidFill>
                <a:srgbClr val="E1E5E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71" name="Rectangle 35"/>
              <p:cNvSpPr>
                <a:spLocks noChangeArrowheads="1"/>
              </p:cNvSpPr>
              <p:nvPr/>
            </p:nvSpPr>
            <p:spPr bwMode="auto">
              <a:xfrm>
                <a:off x="364" y="2553"/>
                <a:ext cx="78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</a:rPr>
                  <a:t>2. . . . resulting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5572" name="Rectangle 36"/>
              <p:cNvSpPr>
                <a:spLocks noChangeArrowheads="1"/>
              </p:cNvSpPr>
              <p:nvPr/>
            </p:nvSpPr>
            <p:spPr bwMode="auto">
              <a:xfrm>
                <a:off x="364" y="2703"/>
                <a:ext cx="611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</a:rPr>
                  <a:t>in a higher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5573" name="Rectangle 37"/>
              <p:cNvSpPr>
                <a:spLocks noChangeArrowheads="1"/>
              </p:cNvSpPr>
              <p:nvPr/>
            </p:nvSpPr>
            <p:spPr bwMode="auto">
              <a:xfrm>
                <a:off x="364" y="2853"/>
                <a:ext cx="513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</a:rPr>
                  <a:t>price . . .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65574" name="Group 38"/>
          <p:cNvGrpSpPr>
            <a:grpSpLocks/>
          </p:cNvGrpSpPr>
          <p:nvPr/>
        </p:nvGrpSpPr>
        <p:grpSpPr bwMode="auto">
          <a:xfrm>
            <a:off x="3832225" y="1230313"/>
            <a:ext cx="3325813" cy="1227137"/>
            <a:chOff x="2414" y="775"/>
            <a:chExt cx="2095" cy="773"/>
          </a:xfrm>
        </p:grpSpPr>
        <p:sp>
          <p:nvSpPr>
            <p:cNvPr id="65575" name="Line 39"/>
            <p:cNvSpPr>
              <a:spLocks noChangeShapeType="1"/>
            </p:cNvSpPr>
            <p:nvPr/>
          </p:nvSpPr>
          <p:spPr bwMode="auto">
            <a:xfrm flipV="1">
              <a:off x="2414" y="877"/>
              <a:ext cx="526" cy="67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76" name="Rectangle 40"/>
            <p:cNvSpPr>
              <a:spLocks noChangeArrowheads="1"/>
            </p:cNvSpPr>
            <p:nvPr/>
          </p:nvSpPr>
          <p:spPr bwMode="auto">
            <a:xfrm>
              <a:off x="2849" y="775"/>
              <a:ext cx="1660" cy="330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77" name="Rectangle 41"/>
            <p:cNvSpPr>
              <a:spLocks noChangeArrowheads="1"/>
            </p:cNvSpPr>
            <p:nvPr/>
          </p:nvSpPr>
          <p:spPr bwMode="auto">
            <a:xfrm>
              <a:off x="2891" y="806"/>
              <a:ext cx="132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1. Hot weather increases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5578" name="Rectangle 42"/>
            <p:cNvSpPr>
              <a:spLocks noChangeArrowheads="1"/>
            </p:cNvSpPr>
            <p:nvPr/>
          </p:nvSpPr>
          <p:spPr bwMode="auto">
            <a:xfrm>
              <a:off x="2891" y="956"/>
              <a:ext cx="156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the demand for ice cream . . .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65579" name="Group 43"/>
          <p:cNvGrpSpPr>
            <a:grpSpLocks/>
          </p:cNvGrpSpPr>
          <p:nvPr/>
        </p:nvGrpSpPr>
        <p:grpSpPr bwMode="auto">
          <a:xfrm>
            <a:off x="1511300" y="3732213"/>
            <a:ext cx="2898775" cy="2473325"/>
            <a:chOff x="952" y="2351"/>
            <a:chExt cx="1826" cy="1558"/>
          </a:xfrm>
        </p:grpSpPr>
        <p:grpSp>
          <p:nvGrpSpPr>
            <p:cNvPr id="65580" name="Group 44"/>
            <p:cNvGrpSpPr>
              <a:grpSpLocks/>
            </p:cNvGrpSpPr>
            <p:nvPr/>
          </p:nvGrpSpPr>
          <p:grpSpPr bwMode="auto">
            <a:xfrm>
              <a:off x="1246" y="2365"/>
              <a:ext cx="1488" cy="1364"/>
              <a:chOff x="1246" y="2365"/>
              <a:chExt cx="1488" cy="1364"/>
            </a:xfrm>
          </p:grpSpPr>
          <p:sp>
            <p:nvSpPr>
              <p:cNvPr id="65581" name="Freeform 45"/>
              <p:cNvSpPr>
                <a:spLocks/>
              </p:cNvSpPr>
              <p:nvPr/>
            </p:nvSpPr>
            <p:spPr bwMode="auto">
              <a:xfrm>
                <a:off x="1246" y="2400"/>
                <a:ext cx="1443" cy="132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3" y="0"/>
                  </a:cxn>
                  <a:cxn ang="0">
                    <a:pos x="1443" y="1329"/>
                  </a:cxn>
                </a:cxnLst>
                <a:rect l="0" t="0" r="r" b="b"/>
                <a:pathLst>
                  <a:path w="1443" h="1329">
                    <a:moveTo>
                      <a:pt x="0" y="0"/>
                    </a:moveTo>
                    <a:lnTo>
                      <a:pt x="1443" y="0"/>
                    </a:lnTo>
                    <a:lnTo>
                      <a:pt x="1443" y="1329"/>
                    </a:lnTo>
                  </a:path>
                </a:pathLst>
              </a:custGeom>
              <a:noFill/>
              <a:ln w="17463" cap="flat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82" name="Oval 46"/>
              <p:cNvSpPr>
                <a:spLocks noChangeArrowheads="1"/>
              </p:cNvSpPr>
              <p:nvPr/>
            </p:nvSpPr>
            <p:spPr bwMode="auto">
              <a:xfrm>
                <a:off x="2654" y="2365"/>
                <a:ext cx="80" cy="69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5583" name="Rectangle 47"/>
            <p:cNvSpPr>
              <a:spLocks noChangeArrowheads="1"/>
            </p:cNvSpPr>
            <p:nvPr/>
          </p:nvSpPr>
          <p:spPr bwMode="auto">
            <a:xfrm>
              <a:off x="952" y="2351"/>
              <a:ext cx="290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2.00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5584" name="Rectangle 48"/>
            <p:cNvSpPr>
              <a:spLocks noChangeArrowheads="1"/>
            </p:cNvSpPr>
            <p:nvPr/>
          </p:nvSpPr>
          <p:spPr bwMode="auto">
            <a:xfrm>
              <a:off x="2657" y="3748"/>
              <a:ext cx="121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7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65585" name="Group 49"/>
          <p:cNvGrpSpPr>
            <a:grpSpLocks/>
          </p:cNvGrpSpPr>
          <p:nvPr/>
        </p:nvGrpSpPr>
        <p:grpSpPr bwMode="auto">
          <a:xfrm>
            <a:off x="1403350" y="3176588"/>
            <a:ext cx="5526088" cy="3028950"/>
            <a:chOff x="884" y="2001"/>
            <a:chExt cx="3481" cy="1908"/>
          </a:xfrm>
        </p:grpSpPr>
        <p:sp>
          <p:nvSpPr>
            <p:cNvPr id="65586" name="Rectangle 50"/>
            <p:cNvSpPr>
              <a:spLocks noChangeArrowheads="1"/>
            </p:cNvSpPr>
            <p:nvPr/>
          </p:nvSpPr>
          <p:spPr bwMode="auto">
            <a:xfrm>
              <a:off x="3508" y="2001"/>
              <a:ext cx="85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New equilibrium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65587" name="Group 51"/>
            <p:cNvGrpSpPr>
              <a:grpSpLocks/>
            </p:cNvGrpSpPr>
            <p:nvPr/>
          </p:nvGrpSpPr>
          <p:grpSpPr bwMode="auto">
            <a:xfrm>
              <a:off x="884" y="2006"/>
              <a:ext cx="2539" cy="1903"/>
              <a:chOff x="884" y="2006"/>
              <a:chExt cx="2539" cy="1903"/>
            </a:xfrm>
          </p:grpSpPr>
          <p:sp>
            <p:nvSpPr>
              <p:cNvPr id="65588" name="Freeform 52"/>
              <p:cNvSpPr>
                <a:spLocks/>
              </p:cNvSpPr>
              <p:nvPr/>
            </p:nvSpPr>
            <p:spPr bwMode="auto">
              <a:xfrm>
                <a:off x="1246" y="2070"/>
                <a:ext cx="2072" cy="16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072" y="0"/>
                  </a:cxn>
                  <a:cxn ang="0">
                    <a:pos x="2072" y="1659"/>
                  </a:cxn>
                </a:cxnLst>
                <a:rect l="0" t="0" r="r" b="b"/>
                <a:pathLst>
                  <a:path w="2072" h="1659">
                    <a:moveTo>
                      <a:pt x="0" y="0"/>
                    </a:moveTo>
                    <a:lnTo>
                      <a:pt x="2072" y="0"/>
                    </a:lnTo>
                    <a:lnTo>
                      <a:pt x="2072" y="1659"/>
                    </a:lnTo>
                  </a:path>
                </a:pathLst>
              </a:custGeom>
              <a:noFill/>
              <a:ln w="17463" cap="flat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89" name="Oval 53"/>
              <p:cNvSpPr>
                <a:spLocks noChangeArrowheads="1"/>
              </p:cNvSpPr>
              <p:nvPr/>
            </p:nvSpPr>
            <p:spPr bwMode="auto">
              <a:xfrm>
                <a:off x="3284" y="2025"/>
                <a:ext cx="81" cy="79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90" name="Rectangle 54"/>
              <p:cNvSpPr>
                <a:spLocks noChangeArrowheads="1"/>
              </p:cNvSpPr>
              <p:nvPr/>
            </p:nvSpPr>
            <p:spPr bwMode="auto">
              <a:xfrm>
                <a:off x="884" y="2006"/>
                <a:ext cx="358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</a:rPr>
                  <a:t>$2.50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5591" name="Rectangle 55"/>
              <p:cNvSpPr>
                <a:spLocks noChangeArrowheads="1"/>
              </p:cNvSpPr>
              <p:nvPr/>
            </p:nvSpPr>
            <p:spPr bwMode="auto">
              <a:xfrm>
                <a:off x="3234" y="3748"/>
                <a:ext cx="189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</a:rPr>
                  <a:t>10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65592" name="Text Box 56"/>
          <p:cNvSpPr txBox="1">
            <a:spLocks noChangeArrowheads="1"/>
          </p:cNvSpPr>
          <p:nvPr/>
        </p:nvSpPr>
        <p:spPr bwMode="auto">
          <a:xfrm>
            <a:off x="1676400" y="152400"/>
            <a:ext cx="624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Shift in Demand</a:t>
            </a:r>
          </a:p>
        </p:txBody>
      </p:sp>
      <p:sp>
        <p:nvSpPr>
          <p:cNvPr id="65593" name="Line 57"/>
          <p:cNvSpPr>
            <a:spLocks noChangeShapeType="1"/>
          </p:cNvSpPr>
          <p:nvPr/>
        </p:nvSpPr>
        <p:spPr bwMode="auto">
          <a:xfrm flipV="1">
            <a:off x="3505200" y="2438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65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5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65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65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5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6" dur="500"/>
                                        <p:tgtEl>
                                          <p:spTgt spid="65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65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65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 animBg="1"/>
      <p:bldP spid="65542" grpId="0" animBg="1"/>
      <p:bldP spid="65593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Theory of Production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Why do producers raise prices when people demand more a product?</a:t>
            </a:r>
          </a:p>
          <a:p>
            <a:pPr lvl="1"/>
            <a:r>
              <a:rPr lang="en-US" sz="2400" dirty="0"/>
              <a:t>Cost of </a:t>
            </a:r>
            <a:r>
              <a:rPr lang="en-US" sz="2400" dirty="0" smtClean="0"/>
              <a:t>production</a:t>
            </a:r>
            <a:endParaRPr lang="en-US" sz="2400" dirty="0"/>
          </a:p>
          <a:p>
            <a:r>
              <a:rPr lang="en-US" sz="2800" dirty="0"/>
              <a:t>Short run</a:t>
            </a:r>
          </a:p>
          <a:p>
            <a:pPr lvl="1"/>
            <a:r>
              <a:rPr lang="en-US" sz="2400" dirty="0"/>
              <a:t>To increase production, variable inputs must change</a:t>
            </a:r>
          </a:p>
          <a:p>
            <a:pPr lvl="2"/>
            <a:r>
              <a:rPr lang="en-US" sz="2000" dirty="0"/>
              <a:t>Hire more employees</a:t>
            </a:r>
          </a:p>
          <a:p>
            <a:r>
              <a:rPr lang="en-US" sz="2800" dirty="0"/>
              <a:t>Long run</a:t>
            </a:r>
          </a:p>
          <a:p>
            <a:pPr lvl="1"/>
            <a:r>
              <a:rPr lang="en-US" sz="2400" dirty="0"/>
              <a:t>All inputs can vary</a:t>
            </a:r>
          </a:p>
          <a:p>
            <a:pPr lvl="2"/>
            <a:r>
              <a:rPr lang="en-US" sz="2000" dirty="0"/>
              <a:t>Build a new factory, but it takes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/>
              <a:t>Cost VS Revenue Profits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6096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Cost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Fixed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Cost that a business incurs even if output is zero</a:t>
            </a:r>
          </a:p>
          <a:p>
            <a:pPr lvl="3">
              <a:lnSpc>
                <a:spcPct val="80000"/>
              </a:lnSpc>
            </a:pPr>
            <a:r>
              <a:rPr lang="en-US" sz="1600"/>
              <a:t>Rent, property taxes, salaried employees, interest on loans</a:t>
            </a:r>
          </a:p>
          <a:p>
            <a:pPr lvl="3">
              <a:lnSpc>
                <a:spcPct val="80000"/>
              </a:lnSpc>
            </a:pPr>
            <a:r>
              <a:rPr lang="en-US" sz="1600"/>
              <a:t>Depreciation</a:t>
            </a:r>
          </a:p>
          <a:p>
            <a:pPr lvl="4">
              <a:lnSpc>
                <a:spcPct val="80000"/>
              </a:lnSpc>
            </a:pPr>
            <a:r>
              <a:rPr lang="en-US" sz="1600"/>
              <a:t>Wear and tear of machines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Variable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Cost that changes with the rate of operation</a:t>
            </a:r>
          </a:p>
          <a:p>
            <a:pPr lvl="3">
              <a:lnSpc>
                <a:spcPct val="80000"/>
              </a:lnSpc>
            </a:pPr>
            <a:r>
              <a:rPr lang="en-US" sz="1600"/>
              <a:t>Labor, raw materials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Total 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Fixed + Variable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Marginal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Extra cost incurred when a business produces one additional unit of output</a:t>
            </a:r>
          </a:p>
          <a:p>
            <a:pPr>
              <a:lnSpc>
                <a:spcPct val="80000"/>
              </a:lnSpc>
            </a:pPr>
            <a:r>
              <a:rPr lang="en-US" sz="2400"/>
              <a:t>Revenue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Total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(Number of units) X (Average price per unit)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Marginal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Extra revenue associated with the production and sale of one additional unit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(Change in total revenue) / (Change in quantity)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Cost VS Revenue and Profits</a:t>
            </a: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What is the point of starting a business</a:t>
            </a:r>
            <a:r>
              <a:rPr lang="en-US" dirty="0" smtClean="0"/>
              <a:t>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Profit Motive: reason for new, better products…higher standard of living, </a:t>
            </a:r>
            <a:r>
              <a:rPr lang="en-US" dirty="0" err="1" smtClean="0"/>
              <a:t>etc</a:t>
            </a:r>
            <a:endParaRPr lang="en-US" dirty="0"/>
          </a:p>
          <a:p>
            <a:pPr>
              <a:lnSpc>
                <a:spcPct val="90000"/>
              </a:lnSpc>
              <a:buClr>
                <a:srgbClr val="000000"/>
              </a:buClr>
            </a:pPr>
            <a:r>
              <a:rPr lang="en-US" dirty="0"/>
              <a:t>Profit is the firm’s total revenue minus its total cost.</a:t>
            </a:r>
          </a:p>
          <a:p>
            <a:pPr>
              <a:lnSpc>
                <a:spcPct val="90000"/>
              </a:lnSpc>
              <a:buClr>
                <a:srgbClr val="000000"/>
              </a:buClr>
            </a:pPr>
            <a:r>
              <a:rPr lang="en-US" dirty="0"/>
              <a:t>Profit = Total revenue - Total cost</a:t>
            </a:r>
          </a:p>
          <a:p>
            <a:pPr>
              <a:lnSpc>
                <a:spcPct val="90000"/>
              </a:lnSpc>
            </a:pPr>
            <a:r>
              <a:rPr lang="en-US" dirty="0"/>
              <a:t>The Firm’s Objective</a:t>
            </a:r>
            <a:endParaRPr lang="en-US" dirty="0">
              <a:latin typeface="Tahoma" charset="0"/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The economic goal of the firm is to </a:t>
            </a:r>
            <a:r>
              <a:rPr lang="en-US" dirty="0">
                <a:solidFill>
                  <a:srgbClr val="FF0000"/>
                </a:solidFill>
              </a:rPr>
              <a:t>maximize profits.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This occurs where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   MARGINAL REVENUE = MARGINAL COST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7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220" name="Group 180"/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229600" cy="6421760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531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 of Programs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Fixed Costs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Variable Costs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Costs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Marginal Costs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Revenue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Marginal Revenue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Profit or loss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-$60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-$12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$225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$270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$325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$390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$450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$504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$465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7216" name="Text Box 176"/>
          <p:cNvSpPr txBox="1">
            <a:spLocks noChangeArrowheads="1"/>
          </p:cNvSpPr>
          <p:nvPr/>
        </p:nvSpPr>
        <p:spPr bwMode="auto">
          <a:xfrm>
            <a:off x="1371600" y="14478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$60</a:t>
            </a:r>
          </a:p>
        </p:txBody>
      </p:sp>
      <p:sp>
        <p:nvSpPr>
          <p:cNvPr id="87217" name="Text Box 177"/>
          <p:cNvSpPr txBox="1">
            <a:spLocks noChangeArrowheads="1"/>
          </p:cNvSpPr>
          <p:nvPr/>
        </p:nvSpPr>
        <p:spPr bwMode="auto">
          <a:xfrm>
            <a:off x="7772400" y="14478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-$49</a:t>
            </a:r>
          </a:p>
        </p:txBody>
      </p:sp>
      <p:sp>
        <p:nvSpPr>
          <p:cNvPr id="87218" name="Text Box 178"/>
          <p:cNvSpPr txBox="1">
            <a:spLocks noChangeArrowheads="1"/>
          </p:cNvSpPr>
          <p:nvPr/>
        </p:nvSpPr>
        <p:spPr bwMode="auto">
          <a:xfrm>
            <a:off x="1371600" y="19812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$60</a:t>
            </a:r>
          </a:p>
        </p:txBody>
      </p:sp>
      <p:sp>
        <p:nvSpPr>
          <p:cNvPr id="87219" name="Text Box 179"/>
          <p:cNvSpPr txBox="1">
            <a:spLocks noChangeArrowheads="1"/>
          </p:cNvSpPr>
          <p:nvPr/>
        </p:nvSpPr>
        <p:spPr bwMode="auto">
          <a:xfrm>
            <a:off x="3200400" y="19812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$145</a:t>
            </a:r>
          </a:p>
        </p:txBody>
      </p:sp>
      <p:sp>
        <p:nvSpPr>
          <p:cNvPr id="87221" name="Text Box 181"/>
          <p:cNvSpPr txBox="1">
            <a:spLocks noChangeArrowheads="1"/>
          </p:cNvSpPr>
          <p:nvPr/>
        </p:nvSpPr>
        <p:spPr bwMode="auto">
          <a:xfrm>
            <a:off x="5029200" y="19812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$56</a:t>
            </a:r>
          </a:p>
        </p:txBody>
      </p:sp>
      <p:sp>
        <p:nvSpPr>
          <p:cNvPr id="87222" name="Text Box 182"/>
          <p:cNvSpPr txBox="1">
            <a:spLocks noChangeArrowheads="1"/>
          </p:cNvSpPr>
          <p:nvPr/>
        </p:nvSpPr>
        <p:spPr bwMode="auto">
          <a:xfrm>
            <a:off x="5943600" y="19812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$112</a:t>
            </a:r>
          </a:p>
        </p:txBody>
      </p:sp>
      <p:sp>
        <p:nvSpPr>
          <p:cNvPr id="87223" name="Text Box 183"/>
          <p:cNvSpPr txBox="1">
            <a:spLocks noChangeArrowheads="1"/>
          </p:cNvSpPr>
          <p:nvPr/>
        </p:nvSpPr>
        <p:spPr bwMode="auto">
          <a:xfrm>
            <a:off x="6858000" y="19812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$56</a:t>
            </a:r>
          </a:p>
        </p:txBody>
      </p:sp>
      <p:sp>
        <p:nvSpPr>
          <p:cNvPr id="87224" name="Text Box 184"/>
          <p:cNvSpPr txBox="1">
            <a:spLocks noChangeArrowheads="1"/>
          </p:cNvSpPr>
          <p:nvPr/>
        </p:nvSpPr>
        <p:spPr bwMode="auto">
          <a:xfrm>
            <a:off x="7772400" y="19812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-$33</a:t>
            </a:r>
          </a:p>
        </p:txBody>
      </p:sp>
      <p:sp>
        <p:nvSpPr>
          <p:cNvPr id="87225" name="Text Box 185"/>
          <p:cNvSpPr txBox="1">
            <a:spLocks noChangeArrowheads="1"/>
          </p:cNvSpPr>
          <p:nvPr/>
        </p:nvSpPr>
        <p:spPr bwMode="auto">
          <a:xfrm>
            <a:off x="3200400" y="2438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$180</a:t>
            </a:r>
          </a:p>
        </p:txBody>
      </p:sp>
      <p:sp>
        <p:nvSpPr>
          <p:cNvPr id="87226" name="Text Box 186"/>
          <p:cNvSpPr txBox="1">
            <a:spLocks noChangeArrowheads="1"/>
          </p:cNvSpPr>
          <p:nvPr/>
        </p:nvSpPr>
        <p:spPr bwMode="auto">
          <a:xfrm>
            <a:off x="4114800" y="2438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$35</a:t>
            </a:r>
          </a:p>
        </p:txBody>
      </p:sp>
      <p:sp>
        <p:nvSpPr>
          <p:cNvPr id="87227" name="Text Box 187"/>
          <p:cNvSpPr txBox="1">
            <a:spLocks noChangeArrowheads="1"/>
          </p:cNvSpPr>
          <p:nvPr/>
        </p:nvSpPr>
        <p:spPr bwMode="auto">
          <a:xfrm>
            <a:off x="5029200" y="2438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$56</a:t>
            </a:r>
          </a:p>
        </p:txBody>
      </p:sp>
      <p:sp>
        <p:nvSpPr>
          <p:cNvPr id="87228" name="Text Box 188"/>
          <p:cNvSpPr txBox="1">
            <a:spLocks noChangeArrowheads="1"/>
          </p:cNvSpPr>
          <p:nvPr/>
        </p:nvSpPr>
        <p:spPr bwMode="auto">
          <a:xfrm>
            <a:off x="5943600" y="2438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$168</a:t>
            </a:r>
          </a:p>
        </p:txBody>
      </p:sp>
      <p:sp>
        <p:nvSpPr>
          <p:cNvPr id="87229" name="Text Box 189"/>
          <p:cNvSpPr txBox="1">
            <a:spLocks noChangeArrowheads="1"/>
          </p:cNvSpPr>
          <p:nvPr/>
        </p:nvSpPr>
        <p:spPr bwMode="auto">
          <a:xfrm>
            <a:off x="1371600" y="29718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$60</a:t>
            </a:r>
          </a:p>
        </p:txBody>
      </p:sp>
      <p:sp>
        <p:nvSpPr>
          <p:cNvPr id="87230" name="Text Box 190"/>
          <p:cNvSpPr txBox="1">
            <a:spLocks noChangeArrowheads="1"/>
          </p:cNvSpPr>
          <p:nvPr/>
        </p:nvSpPr>
        <p:spPr bwMode="auto">
          <a:xfrm>
            <a:off x="3200400" y="29718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$210</a:t>
            </a:r>
          </a:p>
        </p:txBody>
      </p:sp>
      <p:sp>
        <p:nvSpPr>
          <p:cNvPr id="87231" name="Text Box 191"/>
          <p:cNvSpPr txBox="1">
            <a:spLocks noChangeArrowheads="1"/>
          </p:cNvSpPr>
          <p:nvPr/>
        </p:nvSpPr>
        <p:spPr bwMode="auto">
          <a:xfrm>
            <a:off x="4114800" y="29718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$30</a:t>
            </a:r>
          </a:p>
        </p:txBody>
      </p:sp>
      <p:sp>
        <p:nvSpPr>
          <p:cNvPr id="87232" name="Text Box 192"/>
          <p:cNvSpPr txBox="1">
            <a:spLocks noChangeArrowheads="1"/>
          </p:cNvSpPr>
          <p:nvPr/>
        </p:nvSpPr>
        <p:spPr bwMode="auto">
          <a:xfrm>
            <a:off x="5029200" y="29718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$56</a:t>
            </a:r>
          </a:p>
        </p:txBody>
      </p:sp>
      <p:sp>
        <p:nvSpPr>
          <p:cNvPr id="87233" name="Text Box 193"/>
          <p:cNvSpPr txBox="1">
            <a:spLocks noChangeArrowheads="1"/>
          </p:cNvSpPr>
          <p:nvPr/>
        </p:nvSpPr>
        <p:spPr bwMode="auto">
          <a:xfrm>
            <a:off x="5943600" y="29718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$224</a:t>
            </a:r>
          </a:p>
        </p:txBody>
      </p:sp>
      <p:sp>
        <p:nvSpPr>
          <p:cNvPr id="87234" name="Text Box 194"/>
          <p:cNvSpPr txBox="1">
            <a:spLocks noChangeArrowheads="1"/>
          </p:cNvSpPr>
          <p:nvPr/>
        </p:nvSpPr>
        <p:spPr bwMode="auto">
          <a:xfrm>
            <a:off x="6858000" y="29718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$56</a:t>
            </a:r>
          </a:p>
        </p:txBody>
      </p:sp>
      <p:sp>
        <p:nvSpPr>
          <p:cNvPr id="87235" name="Text Box 195"/>
          <p:cNvSpPr txBox="1">
            <a:spLocks noChangeArrowheads="1"/>
          </p:cNvSpPr>
          <p:nvPr/>
        </p:nvSpPr>
        <p:spPr bwMode="auto">
          <a:xfrm>
            <a:off x="7772400" y="29718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$14</a:t>
            </a:r>
          </a:p>
        </p:txBody>
      </p:sp>
      <p:sp>
        <p:nvSpPr>
          <p:cNvPr id="87236" name="Text Box 196"/>
          <p:cNvSpPr txBox="1">
            <a:spLocks noChangeArrowheads="1"/>
          </p:cNvSpPr>
          <p:nvPr/>
        </p:nvSpPr>
        <p:spPr bwMode="auto">
          <a:xfrm>
            <a:off x="1371600" y="35052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$60</a:t>
            </a:r>
          </a:p>
        </p:txBody>
      </p:sp>
      <p:sp>
        <p:nvSpPr>
          <p:cNvPr id="87237" name="Text Box 197"/>
          <p:cNvSpPr txBox="1">
            <a:spLocks noChangeArrowheads="1"/>
          </p:cNvSpPr>
          <p:nvPr/>
        </p:nvSpPr>
        <p:spPr bwMode="auto">
          <a:xfrm>
            <a:off x="3200400" y="35052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$245</a:t>
            </a:r>
          </a:p>
        </p:txBody>
      </p:sp>
      <p:sp>
        <p:nvSpPr>
          <p:cNvPr id="87238" name="Text Box 198"/>
          <p:cNvSpPr txBox="1">
            <a:spLocks noChangeArrowheads="1"/>
          </p:cNvSpPr>
          <p:nvPr/>
        </p:nvSpPr>
        <p:spPr bwMode="auto">
          <a:xfrm>
            <a:off x="4114800" y="35052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$35</a:t>
            </a:r>
          </a:p>
        </p:txBody>
      </p:sp>
      <p:sp>
        <p:nvSpPr>
          <p:cNvPr id="87239" name="Text Box 199"/>
          <p:cNvSpPr txBox="1">
            <a:spLocks noChangeArrowheads="1"/>
          </p:cNvSpPr>
          <p:nvPr/>
        </p:nvSpPr>
        <p:spPr bwMode="auto">
          <a:xfrm>
            <a:off x="5943600" y="35052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$280</a:t>
            </a:r>
          </a:p>
        </p:txBody>
      </p:sp>
      <p:sp>
        <p:nvSpPr>
          <p:cNvPr id="87240" name="Text Box 200"/>
          <p:cNvSpPr txBox="1">
            <a:spLocks noChangeArrowheads="1"/>
          </p:cNvSpPr>
          <p:nvPr/>
        </p:nvSpPr>
        <p:spPr bwMode="auto">
          <a:xfrm>
            <a:off x="6858000" y="35052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$56</a:t>
            </a:r>
          </a:p>
        </p:txBody>
      </p:sp>
      <p:sp>
        <p:nvSpPr>
          <p:cNvPr id="87241" name="Text Box 201"/>
          <p:cNvSpPr txBox="1">
            <a:spLocks noChangeArrowheads="1"/>
          </p:cNvSpPr>
          <p:nvPr/>
        </p:nvSpPr>
        <p:spPr bwMode="auto">
          <a:xfrm>
            <a:off x="7772400" y="35052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$35</a:t>
            </a:r>
          </a:p>
        </p:txBody>
      </p:sp>
      <p:sp>
        <p:nvSpPr>
          <p:cNvPr id="87242" name="Text Box 202"/>
          <p:cNvSpPr txBox="1">
            <a:spLocks noChangeArrowheads="1"/>
          </p:cNvSpPr>
          <p:nvPr/>
        </p:nvSpPr>
        <p:spPr bwMode="auto">
          <a:xfrm>
            <a:off x="3200400" y="40386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$285</a:t>
            </a:r>
          </a:p>
        </p:txBody>
      </p:sp>
      <p:sp>
        <p:nvSpPr>
          <p:cNvPr id="87243" name="Text Box 203"/>
          <p:cNvSpPr txBox="1">
            <a:spLocks noChangeArrowheads="1"/>
          </p:cNvSpPr>
          <p:nvPr/>
        </p:nvSpPr>
        <p:spPr bwMode="auto">
          <a:xfrm>
            <a:off x="4114800" y="40386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$40</a:t>
            </a:r>
          </a:p>
        </p:txBody>
      </p:sp>
      <p:sp>
        <p:nvSpPr>
          <p:cNvPr id="87244" name="Text Box 204"/>
          <p:cNvSpPr txBox="1">
            <a:spLocks noChangeArrowheads="1"/>
          </p:cNvSpPr>
          <p:nvPr/>
        </p:nvSpPr>
        <p:spPr bwMode="auto">
          <a:xfrm>
            <a:off x="5029200" y="40386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$56</a:t>
            </a:r>
          </a:p>
        </p:txBody>
      </p:sp>
      <p:sp>
        <p:nvSpPr>
          <p:cNvPr id="87245" name="Text Box 205"/>
          <p:cNvSpPr txBox="1">
            <a:spLocks noChangeArrowheads="1"/>
          </p:cNvSpPr>
          <p:nvPr/>
        </p:nvSpPr>
        <p:spPr bwMode="auto">
          <a:xfrm>
            <a:off x="5943600" y="40386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$336</a:t>
            </a:r>
          </a:p>
        </p:txBody>
      </p:sp>
      <p:sp>
        <p:nvSpPr>
          <p:cNvPr id="87246" name="Text Box 206"/>
          <p:cNvSpPr txBox="1">
            <a:spLocks noChangeArrowheads="1"/>
          </p:cNvSpPr>
          <p:nvPr/>
        </p:nvSpPr>
        <p:spPr bwMode="auto">
          <a:xfrm>
            <a:off x="6858000" y="40386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$56</a:t>
            </a:r>
          </a:p>
        </p:txBody>
      </p:sp>
      <p:sp>
        <p:nvSpPr>
          <p:cNvPr id="87247" name="Text Box 207"/>
          <p:cNvSpPr txBox="1">
            <a:spLocks noChangeArrowheads="1"/>
          </p:cNvSpPr>
          <p:nvPr/>
        </p:nvSpPr>
        <p:spPr bwMode="auto">
          <a:xfrm>
            <a:off x="1371600" y="45720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$60</a:t>
            </a:r>
          </a:p>
        </p:txBody>
      </p:sp>
      <p:sp>
        <p:nvSpPr>
          <p:cNvPr id="87248" name="Text Box 208"/>
          <p:cNvSpPr txBox="1">
            <a:spLocks noChangeArrowheads="1"/>
          </p:cNvSpPr>
          <p:nvPr/>
        </p:nvSpPr>
        <p:spPr bwMode="auto">
          <a:xfrm>
            <a:off x="3200400" y="45720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$330</a:t>
            </a:r>
          </a:p>
        </p:txBody>
      </p:sp>
      <p:sp>
        <p:nvSpPr>
          <p:cNvPr id="87249" name="Text Box 209"/>
          <p:cNvSpPr txBox="1">
            <a:spLocks noChangeArrowheads="1"/>
          </p:cNvSpPr>
          <p:nvPr/>
        </p:nvSpPr>
        <p:spPr bwMode="auto">
          <a:xfrm>
            <a:off x="4114800" y="45720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$45</a:t>
            </a:r>
          </a:p>
        </p:txBody>
      </p:sp>
      <p:sp>
        <p:nvSpPr>
          <p:cNvPr id="87250" name="Text Box 210"/>
          <p:cNvSpPr txBox="1">
            <a:spLocks noChangeArrowheads="1"/>
          </p:cNvSpPr>
          <p:nvPr/>
        </p:nvSpPr>
        <p:spPr bwMode="auto">
          <a:xfrm>
            <a:off x="5029200" y="45720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$56</a:t>
            </a:r>
          </a:p>
        </p:txBody>
      </p:sp>
      <p:sp>
        <p:nvSpPr>
          <p:cNvPr id="87251" name="Text Box 211"/>
          <p:cNvSpPr txBox="1">
            <a:spLocks noChangeArrowheads="1"/>
          </p:cNvSpPr>
          <p:nvPr/>
        </p:nvSpPr>
        <p:spPr bwMode="auto">
          <a:xfrm>
            <a:off x="5943600" y="45720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$392</a:t>
            </a:r>
          </a:p>
        </p:txBody>
      </p:sp>
      <p:sp>
        <p:nvSpPr>
          <p:cNvPr id="87252" name="Text Box 212"/>
          <p:cNvSpPr txBox="1">
            <a:spLocks noChangeArrowheads="1"/>
          </p:cNvSpPr>
          <p:nvPr/>
        </p:nvSpPr>
        <p:spPr bwMode="auto">
          <a:xfrm>
            <a:off x="7772400" y="45720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$62</a:t>
            </a:r>
          </a:p>
        </p:txBody>
      </p:sp>
      <p:sp>
        <p:nvSpPr>
          <p:cNvPr id="87253" name="Text Box 213"/>
          <p:cNvSpPr txBox="1">
            <a:spLocks noChangeArrowheads="1"/>
          </p:cNvSpPr>
          <p:nvPr/>
        </p:nvSpPr>
        <p:spPr bwMode="auto">
          <a:xfrm>
            <a:off x="1371600" y="5105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$60</a:t>
            </a:r>
          </a:p>
        </p:txBody>
      </p:sp>
      <p:sp>
        <p:nvSpPr>
          <p:cNvPr id="87254" name="Text Box 214"/>
          <p:cNvSpPr txBox="1">
            <a:spLocks noChangeArrowheads="1"/>
          </p:cNvSpPr>
          <p:nvPr/>
        </p:nvSpPr>
        <p:spPr bwMode="auto">
          <a:xfrm>
            <a:off x="3200400" y="5105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$385</a:t>
            </a:r>
          </a:p>
        </p:txBody>
      </p:sp>
      <p:sp>
        <p:nvSpPr>
          <p:cNvPr id="87255" name="Text Box 215"/>
          <p:cNvSpPr txBox="1">
            <a:spLocks noChangeArrowheads="1"/>
          </p:cNvSpPr>
          <p:nvPr/>
        </p:nvSpPr>
        <p:spPr bwMode="auto">
          <a:xfrm>
            <a:off x="4114800" y="5105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$55</a:t>
            </a:r>
          </a:p>
        </p:txBody>
      </p:sp>
      <p:sp>
        <p:nvSpPr>
          <p:cNvPr id="87256" name="Text Box 216"/>
          <p:cNvSpPr txBox="1">
            <a:spLocks noChangeArrowheads="1"/>
          </p:cNvSpPr>
          <p:nvPr/>
        </p:nvSpPr>
        <p:spPr bwMode="auto">
          <a:xfrm>
            <a:off x="5943600" y="5105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$448</a:t>
            </a:r>
          </a:p>
        </p:txBody>
      </p:sp>
      <p:sp>
        <p:nvSpPr>
          <p:cNvPr id="87257" name="Text Box 217"/>
          <p:cNvSpPr txBox="1">
            <a:spLocks noChangeArrowheads="1"/>
          </p:cNvSpPr>
          <p:nvPr/>
        </p:nvSpPr>
        <p:spPr bwMode="auto">
          <a:xfrm>
            <a:off x="6858000" y="5105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$56</a:t>
            </a:r>
          </a:p>
        </p:txBody>
      </p:sp>
      <p:sp>
        <p:nvSpPr>
          <p:cNvPr id="87258" name="Text Box 218"/>
          <p:cNvSpPr txBox="1">
            <a:spLocks noChangeArrowheads="1"/>
          </p:cNvSpPr>
          <p:nvPr/>
        </p:nvSpPr>
        <p:spPr bwMode="auto">
          <a:xfrm>
            <a:off x="7772400" y="5105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$63</a:t>
            </a:r>
          </a:p>
        </p:txBody>
      </p:sp>
      <p:sp>
        <p:nvSpPr>
          <p:cNvPr id="87259" name="Text Box 219"/>
          <p:cNvSpPr txBox="1">
            <a:spLocks noChangeArrowheads="1"/>
          </p:cNvSpPr>
          <p:nvPr/>
        </p:nvSpPr>
        <p:spPr bwMode="auto">
          <a:xfrm>
            <a:off x="1371600" y="56388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$60</a:t>
            </a:r>
          </a:p>
        </p:txBody>
      </p:sp>
      <p:sp>
        <p:nvSpPr>
          <p:cNvPr id="87260" name="Text Box 220"/>
          <p:cNvSpPr txBox="1">
            <a:spLocks noChangeArrowheads="1"/>
          </p:cNvSpPr>
          <p:nvPr/>
        </p:nvSpPr>
        <p:spPr bwMode="auto">
          <a:xfrm>
            <a:off x="4114800" y="56388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$65</a:t>
            </a:r>
          </a:p>
        </p:txBody>
      </p:sp>
      <p:sp>
        <p:nvSpPr>
          <p:cNvPr id="87261" name="Text Box 221"/>
          <p:cNvSpPr txBox="1">
            <a:spLocks noChangeArrowheads="1"/>
          </p:cNvSpPr>
          <p:nvPr/>
        </p:nvSpPr>
        <p:spPr bwMode="auto">
          <a:xfrm>
            <a:off x="5029200" y="56388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$56</a:t>
            </a:r>
          </a:p>
        </p:txBody>
      </p:sp>
      <p:sp>
        <p:nvSpPr>
          <p:cNvPr id="87262" name="Text Box 222"/>
          <p:cNvSpPr txBox="1">
            <a:spLocks noChangeArrowheads="1"/>
          </p:cNvSpPr>
          <p:nvPr/>
        </p:nvSpPr>
        <p:spPr bwMode="auto">
          <a:xfrm>
            <a:off x="6858000" y="56388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$56</a:t>
            </a:r>
          </a:p>
        </p:txBody>
      </p:sp>
      <p:sp>
        <p:nvSpPr>
          <p:cNvPr id="87263" name="Text Box 223"/>
          <p:cNvSpPr txBox="1">
            <a:spLocks noChangeArrowheads="1"/>
          </p:cNvSpPr>
          <p:nvPr/>
        </p:nvSpPr>
        <p:spPr bwMode="auto">
          <a:xfrm>
            <a:off x="7772400" y="56388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$54</a:t>
            </a:r>
          </a:p>
        </p:txBody>
      </p:sp>
      <p:sp>
        <p:nvSpPr>
          <p:cNvPr id="87264" name="Text Box 224"/>
          <p:cNvSpPr txBox="1">
            <a:spLocks noChangeArrowheads="1"/>
          </p:cNvSpPr>
          <p:nvPr/>
        </p:nvSpPr>
        <p:spPr bwMode="auto">
          <a:xfrm>
            <a:off x="1371600" y="61722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$60</a:t>
            </a:r>
          </a:p>
        </p:txBody>
      </p:sp>
      <p:sp>
        <p:nvSpPr>
          <p:cNvPr id="87265" name="Text Box 225"/>
          <p:cNvSpPr txBox="1">
            <a:spLocks noChangeArrowheads="1"/>
          </p:cNvSpPr>
          <p:nvPr/>
        </p:nvSpPr>
        <p:spPr bwMode="auto">
          <a:xfrm>
            <a:off x="3200400" y="61722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$525</a:t>
            </a:r>
          </a:p>
        </p:txBody>
      </p:sp>
      <p:sp>
        <p:nvSpPr>
          <p:cNvPr id="87266" name="Text Box 226"/>
          <p:cNvSpPr txBox="1">
            <a:spLocks noChangeArrowheads="1"/>
          </p:cNvSpPr>
          <p:nvPr/>
        </p:nvSpPr>
        <p:spPr bwMode="auto">
          <a:xfrm>
            <a:off x="5029200" y="61722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$56</a:t>
            </a:r>
          </a:p>
        </p:txBody>
      </p:sp>
      <p:sp>
        <p:nvSpPr>
          <p:cNvPr id="87267" name="Text Box 227"/>
          <p:cNvSpPr txBox="1">
            <a:spLocks noChangeArrowheads="1"/>
          </p:cNvSpPr>
          <p:nvPr/>
        </p:nvSpPr>
        <p:spPr bwMode="auto">
          <a:xfrm>
            <a:off x="5943600" y="61722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$560</a:t>
            </a:r>
          </a:p>
        </p:txBody>
      </p:sp>
      <p:sp>
        <p:nvSpPr>
          <p:cNvPr id="87268" name="Text Box 228"/>
          <p:cNvSpPr txBox="1">
            <a:spLocks noChangeArrowheads="1"/>
          </p:cNvSpPr>
          <p:nvPr/>
        </p:nvSpPr>
        <p:spPr bwMode="auto">
          <a:xfrm>
            <a:off x="6858000" y="61722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$56</a:t>
            </a:r>
          </a:p>
        </p:txBody>
      </p:sp>
      <p:sp>
        <p:nvSpPr>
          <p:cNvPr id="87269" name="Text Box 229"/>
          <p:cNvSpPr txBox="1">
            <a:spLocks noChangeArrowheads="1"/>
          </p:cNvSpPr>
          <p:nvPr/>
        </p:nvSpPr>
        <p:spPr bwMode="auto">
          <a:xfrm>
            <a:off x="7772400" y="61722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$35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216" grpId="0"/>
      <p:bldP spid="87217" grpId="0"/>
      <p:bldP spid="87218" grpId="0"/>
      <p:bldP spid="87219" grpId="0"/>
      <p:bldP spid="87221" grpId="0"/>
      <p:bldP spid="87222" grpId="0"/>
      <p:bldP spid="87223" grpId="0"/>
      <p:bldP spid="87224" grpId="0"/>
      <p:bldP spid="87225" grpId="0"/>
      <p:bldP spid="87226" grpId="0"/>
      <p:bldP spid="87227" grpId="0"/>
      <p:bldP spid="87228" grpId="0"/>
      <p:bldP spid="87229" grpId="0"/>
      <p:bldP spid="87230" grpId="0"/>
      <p:bldP spid="87231" grpId="0"/>
      <p:bldP spid="87232" grpId="0"/>
      <p:bldP spid="87233" grpId="0"/>
      <p:bldP spid="87234" grpId="0"/>
      <p:bldP spid="87235" grpId="0"/>
      <p:bldP spid="87236" grpId="0"/>
      <p:bldP spid="87237" grpId="0"/>
      <p:bldP spid="87238" grpId="0"/>
      <p:bldP spid="87239" grpId="0"/>
      <p:bldP spid="87240" grpId="0"/>
      <p:bldP spid="87241" grpId="0"/>
      <p:bldP spid="87242" grpId="0"/>
      <p:bldP spid="87243" grpId="0"/>
      <p:bldP spid="87244" grpId="0"/>
      <p:bldP spid="87245" grpId="0"/>
      <p:bldP spid="87246" grpId="0"/>
      <p:bldP spid="87247" grpId="0"/>
      <p:bldP spid="87248" grpId="0"/>
      <p:bldP spid="87249" grpId="0"/>
      <p:bldP spid="87250" grpId="0"/>
      <p:bldP spid="87251" grpId="0"/>
      <p:bldP spid="87252" grpId="0"/>
      <p:bldP spid="87253" grpId="0"/>
      <p:bldP spid="87254" grpId="0"/>
      <p:bldP spid="87255" grpId="0"/>
      <p:bldP spid="87256" grpId="0"/>
      <p:bldP spid="87257" grpId="0"/>
      <p:bldP spid="87258" grpId="0"/>
      <p:bldP spid="87259" grpId="0"/>
      <p:bldP spid="87260" grpId="0"/>
      <p:bldP spid="87261" grpId="0"/>
      <p:bldP spid="87262" grpId="0"/>
      <p:bldP spid="87263" grpId="0"/>
      <p:bldP spid="87264" grpId="0"/>
      <p:bldP spid="87265" grpId="0"/>
      <p:bldP spid="87266" grpId="0"/>
      <p:bldP spid="87267" grpId="0"/>
      <p:bldP spid="87268" grpId="0"/>
      <p:bldP spid="87269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Competition and Market structures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Industry VS Firm</a:t>
            </a:r>
          </a:p>
          <a:p>
            <a:pPr lvl="1">
              <a:lnSpc>
                <a:spcPct val="90000"/>
              </a:lnSpc>
            </a:pPr>
            <a:r>
              <a:rPr lang="en-US"/>
              <a:t>Firm</a:t>
            </a:r>
          </a:p>
          <a:p>
            <a:pPr lvl="2">
              <a:lnSpc>
                <a:spcPct val="90000"/>
              </a:lnSpc>
            </a:pPr>
            <a:r>
              <a:rPr lang="en-US"/>
              <a:t>Individual producer</a:t>
            </a:r>
          </a:p>
          <a:p>
            <a:pPr lvl="1">
              <a:lnSpc>
                <a:spcPct val="90000"/>
              </a:lnSpc>
            </a:pPr>
            <a:r>
              <a:rPr lang="en-US"/>
              <a:t>Industry</a:t>
            </a:r>
          </a:p>
          <a:p>
            <a:pPr lvl="2">
              <a:lnSpc>
                <a:spcPct val="90000"/>
              </a:lnSpc>
            </a:pPr>
            <a:r>
              <a:rPr lang="en-US"/>
              <a:t>All producers collectively</a:t>
            </a:r>
          </a:p>
          <a:p>
            <a:pPr lvl="1">
              <a:lnSpc>
                <a:spcPct val="90000"/>
              </a:lnSpc>
            </a:pPr>
            <a:r>
              <a:rPr lang="en-US"/>
              <a:t>4 types</a:t>
            </a:r>
          </a:p>
          <a:p>
            <a:pPr lvl="2">
              <a:lnSpc>
                <a:spcPct val="90000"/>
              </a:lnSpc>
            </a:pPr>
            <a:r>
              <a:rPr lang="en-US"/>
              <a:t>Pure or Perfect Competition</a:t>
            </a:r>
          </a:p>
          <a:p>
            <a:pPr lvl="2">
              <a:lnSpc>
                <a:spcPct val="90000"/>
              </a:lnSpc>
            </a:pPr>
            <a:r>
              <a:rPr lang="en-US"/>
              <a:t>Monopolistic Competition</a:t>
            </a:r>
          </a:p>
          <a:p>
            <a:pPr lvl="2">
              <a:lnSpc>
                <a:spcPct val="90000"/>
              </a:lnSpc>
            </a:pPr>
            <a:r>
              <a:rPr lang="en-US"/>
              <a:t>Oligopoly</a:t>
            </a:r>
          </a:p>
          <a:p>
            <a:pPr lvl="2">
              <a:lnSpc>
                <a:spcPct val="90000"/>
              </a:lnSpc>
            </a:pPr>
            <a:r>
              <a:rPr lang="en-US"/>
              <a:t>Monopoly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Pure Competition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Farmers Market</a:t>
            </a:r>
          </a:p>
          <a:p>
            <a:pPr>
              <a:lnSpc>
                <a:spcPct val="80000"/>
              </a:lnSpc>
            </a:pPr>
            <a:r>
              <a:rPr lang="en-US" sz="2800"/>
              <a:t>5 Conditions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1) Lots of buyers and sellers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So many that one buyer or seller cannot influence the market or the price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2) Buyers and sellers deal with identical products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No difference in quality, no such thing as a brand name, no need to advertise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3) Each buyer and seller acts independently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Lots of competition between everyone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4) Buyers and sellers are all reasonably well-informed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5) Buyers and sellers are free to enter and leave the market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Pure Competition cont.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Since no firm or individual can influence the price, they must sell at whatever the market dictates based on the Equilibrium price and quantity</a:t>
            </a:r>
          </a:p>
          <a:p>
            <a:r>
              <a:rPr lang="en-US"/>
              <a:t>Maximize profits by finding a production where MC=MR given the market price. </a:t>
            </a:r>
          </a:p>
          <a:p>
            <a:r>
              <a:rPr lang="en-US"/>
              <a:t>Pure competition only takes place if all 5 conditions are met.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Monopolistic Competition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715000"/>
          </a:xfrm>
        </p:spPr>
        <p:txBody>
          <a:bodyPr/>
          <a:lstStyle/>
          <a:p>
            <a:r>
              <a:rPr lang="en-US" sz="2800"/>
              <a:t>Shoes, Jeans</a:t>
            </a:r>
          </a:p>
          <a:p>
            <a:r>
              <a:rPr lang="en-US" sz="2800"/>
              <a:t>All conditions present except identical products</a:t>
            </a:r>
          </a:p>
          <a:p>
            <a:r>
              <a:rPr lang="en-US" sz="2800"/>
              <a:t>Firm tries to make product a little different to attract more buyers and monopolize a segment of the market</a:t>
            </a:r>
          </a:p>
          <a:p>
            <a:pPr lvl="1"/>
            <a:r>
              <a:rPr lang="en-US" sz="2400"/>
              <a:t>Do this through Product Differentiation</a:t>
            </a:r>
          </a:p>
          <a:p>
            <a:pPr lvl="2"/>
            <a:r>
              <a:rPr lang="en-US" sz="2000"/>
              <a:t>Products are similar, but different</a:t>
            </a:r>
          </a:p>
          <a:p>
            <a:pPr lvl="3"/>
            <a:r>
              <a:rPr lang="en-US" sz="1800"/>
              <a:t>This difference may be real or perceived</a:t>
            </a:r>
          </a:p>
          <a:p>
            <a:pPr lvl="1"/>
            <a:r>
              <a:rPr lang="en-US" sz="2400"/>
              <a:t>Non price Competition</a:t>
            </a:r>
          </a:p>
          <a:p>
            <a:pPr lvl="2"/>
            <a:r>
              <a:rPr lang="en-US" sz="2000"/>
              <a:t>Advertising or other campaigns try to convince buyers that products are better than others.</a:t>
            </a:r>
          </a:p>
          <a:p>
            <a:pPr lvl="3"/>
            <a:r>
              <a:rPr lang="en-US" sz="1800"/>
              <a:t>Make the consumer think that product is so special, nothing comes close to it. If this happens, firm can charge a higher price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Monopolistic Competition cont.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Profit Maximization</a:t>
            </a:r>
          </a:p>
          <a:p>
            <a:pPr lvl="1"/>
            <a:r>
              <a:rPr lang="en-US"/>
              <a:t>Similar products generally sell within a narrow price range</a:t>
            </a:r>
          </a:p>
          <a:p>
            <a:pPr lvl="2"/>
            <a:r>
              <a:rPr lang="en-US"/>
              <a:t>Seller must raise and lower price within the range</a:t>
            </a:r>
          </a:p>
          <a:p>
            <a:pPr lvl="2"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CFM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886200"/>
            <a:ext cx="3305175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038600"/>
            <a:ext cx="3581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3352800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066800"/>
            <a:ext cx="3657600" cy="2590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709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/>
              <a:t>Oligopoly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867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Airlines, oil companies, car companies, soft drinks, fast food</a:t>
            </a:r>
          </a:p>
          <a:p>
            <a:pPr>
              <a:lnSpc>
                <a:spcPct val="80000"/>
              </a:lnSpc>
            </a:pPr>
            <a:r>
              <a:rPr lang="en-US" sz="2800"/>
              <a:t>Few large sellers dominate the market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One firm has a larger impact on supply and price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Further from pure competition than monopolistic competition</a:t>
            </a:r>
          </a:p>
          <a:p>
            <a:pPr>
              <a:lnSpc>
                <a:spcPct val="80000"/>
              </a:lnSpc>
            </a:pPr>
            <a:r>
              <a:rPr lang="en-US" sz="2800"/>
              <a:t>Little independent behavior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Less competition means more influence in the market; therefore, when one firm does something, others react quickly.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Collusion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Formal agreement to set prices or cooperate in other ways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Illegal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Price fixing</a:t>
            </a:r>
          </a:p>
          <a:p>
            <a:pPr lvl="3">
              <a:lnSpc>
                <a:spcPct val="80000"/>
              </a:lnSpc>
            </a:pPr>
            <a:r>
              <a:rPr lang="en-US" sz="1800"/>
              <a:t>Agreement to charge the same or similar prices</a:t>
            </a:r>
          </a:p>
          <a:p>
            <a:pPr lvl="3">
              <a:lnSpc>
                <a:spcPct val="80000"/>
              </a:lnSpc>
            </a:pPr>
            <a:r>
              <a:rPr lang="en-US" sz="1800"/>
              <a:t>Very illegal, but hard to prove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Oligopoly cont.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Pricing behavior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Since others react quickly to changes in price, price wars can occur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Series of price cuts that lead to unusually low prices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Raising or lowering prices can be risky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Price leadership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One firm sets the price and others follow because it controls so much of the market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Non price competition is used a lot in this type of market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Prices are usually higher than monopolistic competition and much higher than pure competition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Monopoly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Georgia power</a:t>
            </a:r>
          </a:p>
          <a:p>
            <a:r>
              <a:rPr lang="en-US"/>
              <a:t>One seller</a:t>
            </a:r>
          </a:p>
          <a:p>
            <a:r>
              <a:rPr lang="en-US"/>
              <a:t>Very few of these in U.S.</a:t>
            </a:r>
          </a:p>
          <a:p>
            <a:pPr lvl="1"/>
            <a:r>
              <a:rPr lang="en-US"/>
              <a:t>Americans do not like them</a:t>
            </a:r>
          </a:p>
          <a:p>
            <a:pPr lvl="1"/>
            <a:r>
              <a:rPr lang="en-US"/>
              <a:t>Usually can find a reasonably close substitute</a:t>
            </a:r>
          </a:p>
          <a:p>
            <a:pPr lvl="1"/>
            <a:r>
              <a:rPr lang="en-US"/>
              <a:t>New technology can lead to new products to compete with the monopoly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Monopoly cont.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r>
              <a:rPr lang="en-US" sz="2800"/>
              <a:t>Types of monopolies</a:t>
            </a:r>
          </a:p>
          <a:p>
            <a:pPr lvl="1"/>
            <a:r>
              <a:rPr lang="en-US" sz="2400"/>
              <a:t>Natural Monopoly</a:t>
            </a:r>
          </a:p>
          <a:p>
            <a:pPr lvl="2"/>
            <a:r>
              <a:rPr lang="en-US" sz="2000"/>
              <a:t>Market situation where costs are minimized by having a single firm produce the product</a:t>
            </a:r>
          </a:p>
          <a:p>
            <a:pPr lvl="2"/>
            <a:r>
              <a:rPr lang="en-US" sz="2000"/>
              <a:t>Utility companies</a:t>
            </a:r>
          </a:p>
          <a:p>
            <a:pPr lvl="2"/>
            <a:r>
              <a:rPr lang="en-US" sz="2000"/>
              <a:t>Franchise</a:t>
            </a:r>
          </a:p>
          <a:p>
            <a:pPr lvl="3"/>
            <a:r>
              <a:rPr lang="en-US" sz="1800"/>
              <a:t>Government gives permission to be a monopoly</a:t>
            </a:r>
          </a:p>
          <a:p>
            <a:pPr lvl="2"/>
            <a:r>
              <a:rPr lang="en-US" sz="2000"/>
              <a:t>Sometimes leads to lower costs</a:t>
            </a:r>
          </a:p>
          <a:p>
            <a:pPr lvl="3"/>
            <a:r>
              <a:rPr lang="en-US" sz="1800"/>
              <a:t>Economies of Scale</a:t>
            </a:r>
          </a:p>
          <a:p>
            <a:pPr lvl="4"/>
            <a:r>
              <a:rPr lang="en-US" sz="1800"/>
              <a:t>As a firm grows, it usually becomes more efficient at producing products</a:t>
            </a:r>
          </a:p>
          <a:p>
            <a:pPr lvl="1"/>
            <a:r>
              <a:rPr lang="en-US" sz="2400"/>
              <a:t>Geographic Monopoly</a:t>
            </a:r>
          </a:p>
          <a:p>
            <a:pPr lvl="2"/>
            <a:r>
              <a:rPr lang="en-US" sz="2000"/>
              <a:t>Monopoly based on location</a:t>
            </a:r>
          </a:p>
          <a:p>
            <a:pPr lvl="2"/>
            <a:r>
              <a:rPr lang="en-US" sz="2000"/>
              <a:t>Gas station in the middle of nowhere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Monopoly cont.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Types of monopolies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Technological monopoly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Special privilege given to those who invent a new product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Patent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Exclusive right to manufacture, use, or sell any new and useful art, machine, manufacturing process, or composition of matter, or any new and useful improvement thereof.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Copyright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Same thing as a patent only used for art or literary work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Government Monopoly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Business that the government owns and operates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Usually involves things people need that private businesses may not adequately provide</a:t>
            </a:r>
          </a:p>
          <a:p>
            <a:pPr lvl="4">
              <a:lnSpc>
                <a:spcPct val="90000"/>
              </a:lnSpc>
            </a:pPr>
            <a:r>
              <a:rPr lang="en-US" sz="1800"/>
              <a:t>Police and fire protection, army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Market Failures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/>
              <a:t>Markets work best when…</a:t>
            </a:r>
          </a:p>
          <a:p>
            <a:pPr marL="990600" lvl="1" indent="-533400"/>
            <a:r>
              <a:rPr lang="en-US"/>
              <a:t>There is adequate competition</a:t>
            </a:r>
          </a:p>
          <a:p>
            <a:pPr marL="990600" lvl="1" indent="-533400"/>
            <a:r>
              <a:rPr lang="en-US"/>
              <a:t>Buyers/Sellers are well informed</a:t>
            </a:r>
          </a:p>
          <a:p>
            <a:pPr marL="990600" lvl="1" indent="-533400"/>
            <a:r>
              <a:rPr lang="en-US"/>
              <a:t>Resources move freely</a:t>
            </a:r>
          </a:p>
          <a:p>
            <a:pPr marL="990600" lvl="1" indent="-533400"/>
            <a:r>
              <a:rPr lang="en-US"/>
              <a:t>Prices reasonably reflect production cost</a:t>
            </a:r>
          </a:p>
          <a:p>
            <a:pPr marL="609600" indent="-609600"/>
            <a:r>
              <a:rPr lang="en-US"/>
              <a:t>When these conditions are not met, market failures occur.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Market Failures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60400" indent="-660400"/>
            <a:r>
              <a:rPr lang="en-US" sz="2800"/>
              <a:t>Examples</a:t>
            </a:r>
          </a:p>
          <a:p>
            <a:pPr marL="1035050" lvl="1" indent="-577850"/>
            <a:r>
              <a:rPr lang="en-US" sz="2400"/>
              <a:t>Inadequate competition</a:t>
            </a:r>
          </a:p>
          <a:p>
            <a:pPr marL="1409700" lvl="2" indent="-495300"/>
            <a:r>
              <a:rPr lang="en-US" sz="2000"/>
              <a:t>Dangers of monopolies</a:t>
            </a:r>
          </a:p>
          <a:p>
            <a:pPr marL="1784350" lvl="3" indent="-412750"/>
            <a:r>
              <a:rPr lang="en-US" sz="1800"/>
              <a:t>Artificial shortages and high prices</a:t>
            </a:r>
          </a:p>
          <a:p>
            <a:pPr marL="1784350" lvl="3" indent="-412750"/>
            <a:r>
              <a:rPr lang="en-US" sz="1800"/>
              <a:t>Inefficiency</a:t>
            </a:r>
          </a:p>
          <a:p>
            <a:pPr marL="1784350" lvl="3" indent="-412750"/>
            <a:r>
              <a:rPr lang="en-US" sz="1800"/>
              <a:t>Businesses gain political power</a:t>
            </a:r>
          </a:p>
          <a:p>
            <a:pPr marL="1784350" lvl="3" indent="-412750"/>
            <a:r>
              <a:rPr lang="en-US" sz="1800"/>
              <a:t>More competitive market = More fair</a:t>
            </a:r>
          </a:p>
          <a:p>
            <a:pPr marL="2241550" lvl="4" indent="-412750"/>
            <a:r>
              <a:rPr lang="en-US" sz="1800"/>
              <a:t>Businesses will tell on each other if they break the law, just like in sports</a:t>
            </a:r>
          </a:p>
          <a:p>
            <a:pPr marL="1035050" lvl="1" indent="-577850"/>
            <a:r>
              <a:rPr lang="en-US" sz="2400"/>
              <a:t>Inadequate information</a:t>
            </a:r>
          </a:p>
          <a:p>
            <a:pPr marL="1409700" lvl="2" indent="-495300"/>
            <a:r>
              <a:rPr lang="en-US" sz="2000"/>
              <a:t>Need information to be efficient</a:t>
            </a:r>
          </a:p>
          <a:p>
            <a:pPr marL="1409700" lvl="2" indent="-495300"/>
            <a:r>
              <a:rPr lang="en-US" sz="2000"/>
              <a:t>May not get the best buy/sell price</a:t>
            </a:r>
          </a:p>
          <a:p>
            <a:pPr marL="1035050" lvl="1" indent="-577850"/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Market Failures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sz="2400"/>
              <a:t>Examples cont.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sz="2000"/>
              <a:t>Resource immobility</a:t>
            </a:r>
          </a:p>
          <a:p>
            <a:pPr marL="1371600" lvl="2" indent="-457200">
              <a:lnSpc>
                <a:spcPct val="80000"/>
              </a:lnSpc>
            </a:pPr>
            <a:r>
              <a:rPr lang="en-US" sz="1800"/>
              <a:t>When large factories or military bases close, people may want to stay in city instead of moving to find a new job</a:t>
            </a:r>
          </a:p>
          <a:p>
            <a:pPr marL="1371600" lvl="2" indent="-457200">
              <a:lnSpc>
                <a:spcPct val="80000"/>
              </a:lnSpc>
            </a:pPr>
            <a:r>
              <a:rPr lang="en-US" sz="1800"/>
              <a:t>Leads to artificially high price of labor in cities that need workers and artificially low price of labor in the cities former employees stay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sz="2000"/>
              <a:t>Externalities</a:t>
            </a:r>
          </a:p>
          <a:p>
            <a:pPr marL="1371600" lvl="2" indent="-457200">
              <a:lnSpc>
                <a:spcPct val="80000"/>
              </a:lnSpc>
            </a:pPr>
            <a:r>
              <a:rPr lang="en-US" sz="1800"/>
              <a:t>Economic side effect that either benefits or harms a 3rd party not directly involved in activity</a:t>
            </a:r>
          </a:p>
          <a:p>
            <a:pPr marL="1752600" lvl="3" indent="-381000">
              <a:lnSpc>
                <a:spcPct val="80000"/>
              </a:lnSpc>
            </a:pPr>
            <a:r>
              <a:rPr lang="en-US" sz="1600"/>
              <a:t>Example: Building or expanding an airport</a:t>
            </a:r>
          </a:p>
          <a:p>
            <a:pPr marL="1371600" lvl="2" indent="-457200">
              <a:lnSpc>
                <a:spcPct val="80000"/>
              </a:lnSpc>
            </a:pPr>
            <a:r>
              <a:rPr lang="en-US" sz="1800"/>
              <a:t>Considered a failure because their costs and benefits are not reflected in the price of the action</a:t>
            </a:r>
          </a:p>
          <a:p>
            <a:pPr marL="1371600" lvl="2" indent="-457200">
              <a:lnSpc>
                <a:spcPct val="80000"/>
              </a:lnSpc>
            </a:pPr>
            <a:r>
              <a:rPr lang="en-US" sz="1800"/>
              <a:t>Negative: Actions harm 3rd party</a:t>
            </a:r>
          </a:p>
          <a:p>
            <a:pPr marL="1371600" lvl="2" indent="-457200">
              <a:lnSpc>
                <a:spcPct val="80000"/>
              </a:lnSpc>
            </a:pPr>
            <a:r>
              <a:rPr lang="en-US" sz="1800"/>
              <a:t>Positive: Actions help 3rd party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sz="2000"/>
              <a:t>Public Goods</a:t>
            </a:r>
          </a:p>
          <a:p>
            <a:pPr marL="1371600" lvl="2" indent="-457200">
              <a:lnSpc>
                <a:spcPct val="80000"/>
              </a:lnSpc>
            </a:pPr>
            <a:r>
              <a:rPr lang="en-US" sz="1800"/>
              <a:t>Examples: interstates, public buildings</a:t>
            </a:r>
          </a:p>
          <a:p>
            <a:pPr marL="1371600" lvl="2" indent="-457200">
              <a:lnSpc>
                <a:spcPct val="80000"/>
              </a:lnSpc>
            </a:pPr>
            <a:r>
              <a:rPr lang="en-US" sz="1800"/>
              <a:t>Considered failure because decisions maybe made that ignore market forces. In other words, the government will build it even if it does not make economic sense to do so.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52600"/>
            <a:ext cx="22383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828800"/>
            <a:ext cx="253365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383542"/>
            <a:ext cx="2486025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50242"/>
            <a:ext cx="290512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048000"/>
            <a:ext cx="24669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813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05200" y="1981200"/>
            <a:ext cx="1905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Product Market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553200" y="3124200"/>
            <a:ext cx="1676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Firms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505200" y="4876800"/>
            <a:ext cx="2209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Factor Market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38200" y="3276600"/>
            <a:ext cx="17526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Households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771900" y="3505200"/>
            <a:ext cx="1676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50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2">
      <a:dk1>
        <a:srgbClr val="2D2015"/>
      </a:dk1>
      <a:lt1>
        <a:srgbClr val="FFFFFF"/>
      </a:lt1>
      <a:dk2>
        <a:srgbClr val="523E26"/>
      </a:dk2>
      <a:lt2>
        <a:srgbClr val="DFC08D"/>
      </a:lt2>
      <a:accent1>
        <a:srgbClr val="8C7B70"/>
      </a:accent1>
      <a:accent2>
        <a:srgbClr val="8F5F2F"/>
      </a:accent2>
      <a:accent3>
        <a:srgbClr val="B3AFAC"/>
      </a:accent3>
      <a:accent4>
        <a:srgbClr val="DADADA"/>
      </a:accent4>
      <a:accent5>
        <a:srgbClr val="C5BFBB"/>
      </a:accent5>
      <a:accent6>
        <a:srgbClr val="81552A"/>
      </a:accent6>
      <a:hlink>
        <a:srgbClr val="CCB400"/>
      </a:hlink>
      <a:folHlink>
        <a:srgbClr val="8C9EA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3368</TotalTime>
  <Words>3877</Words>
  <Application>Microsoft Office PowerPoint</Application>
  <PresentationFormat>On-screen Show (4:3)</PresentationFormat>
  <Paragraphs>934</Paragraphs>
  <Slides>77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77</vt:i4>
      </vt:variant>
    </vt:vector>
  </HeadingPairs>
  <TitlesOfParts>
    <vt:vector size="84" baseType="lpstr">
      <vt:lpstr>Arial</vt:lpstr>
      <vt:lpstr>Tahoma</vt:lpstr>
      <vt:lpstr>Times New Roman</vt:lpstr>
      <vt:lpstr>Verdana</vt:lpstr>
      <vt:lpstr>Default Design</vt:lpstr>
      <vt:lpstr>iRespondQuestionMaster</vt:lpstr>
      <vt:lpstr>iRespondGraphMaster</vt:lpstr>
      <vt:lpstr>Microeconomics</vt:lpstr>
      <vt:lpstr>Essential Questions</vt:lpstr>
      <vt:lpstr>Microeconomics</vt:lpstr>
      <vt:lpstr>Circular Flow Model of the Economy</vt:lpstr>
      <vt:lpstr>Sectors (Participants)</vt:lpstr>
      <vt:lpstr>Markets (where they are participating)</vt:lpstr>
      <vt:lpstr>CFM</vt:lpstr>
      <vt:lpstr>PowerPoint Presentation</vt:lpstr>
      <vt:lpstr>PowerPoint Presentation</vt:lpstr>
      <vt:lpstr>PowerPoint Presentation</vt:lpstr>
      <vt:lpstr>PowerPoint Presentation</vt:lpstr>
      <vt:lpstr>Demand</vt:lpstr>
      <vt:lpstr>Demand Schedule</vt:lpstr>
      <vt:lpstr>Demand Curve</vt:lpstr>
      <vt:lpstr>PowerPoint Presentation</vt:lpstr>
      <vt:lpstr>Shifts and Changes in Demand</vt:lpstr>
      <vt:lpstr>Shifts and Changes in Demand cont. </vt:lpstr>
      <vt:lpstr>PowerPoint Presentation</vt:lpstr>
      <vt:lpstr>Shifts and Changes in Demand cont.</vt:lpstr>
      <vt:lpstr>PowerPoint Presentation</vt:lpstr>
      <vt:lpstr>Shifts and Changes in Demand cont.</vt:lpstr>
      <vt:lpstr>PowerPoint Presentation</vt:lpstr>
      <vt:lpstr>PowerPoint Presentation</vt:lpstr>
      <vt:lpstr>Demand Elasticity</vt:lpstr>
      <vt:lpstr>Total Revenue Test and Elasticity</vt:lpstr>
      <vt:lpstr>PowerPoint Presentation</vt:lpstr>
      <vt:lpstr>Total Revenue Test and Elasticity</vt:lpstr>
      <vt:lpstr>PowerPoint Presentation</vt:lpstr>
      <vt:lpstr>Total Revenue Test and Elasticity</vt:lpstr>
      <vt:lpstr>PowerPoint Presentation</vt:lpstr>
      <vt:lpstr>Elasticity cont.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Supply</vt:lpstr>
      <vt:lpstr>Supply Schedule</vt:lpstr>
      <vt:lpstr>Supply Curve</vt:lpstr>
      <vt:lpstr>PowerPoint Presentation</vt:lpstr>
      <vt:lpstr>Shifts and Changes in Supply</vt:lpstr>
      <vt:lpstr>Shifts and Changes in Supply cont.</vt:lpstr>
      <vt:lpstr>PowerPoint Presentation</vt:lpstr>
      <vt:lpstr>Shifts and Changes in Supply cont.</vt:lpstr>
      <vt:lpstr>PowerPoint Presentation</vt:lpstr>
      <vt:lpstr>Prices: Supply and Demand Combined</vt:lpstr>
      <vt:lpstr>Prices: Supply and Demand Combined cont.</vt:lpstr>
      <vt:lpstr>Prices: Supply and Demand Combined cont.</vt:lpstr>
      <vt:lpstr>PowerPoint Presentation</vt:lpstr>
      <vt:lpstr>PowerPoint Presentation</vt:lpstr>
      <vt:lpstr>Prices: Supply and Demand Combined cont.</vt:lpstr>
      <vt:lpstr>PowerPoint Presentation</vt:lpstr>
      <vt:lpstr>Prices: Supply and Demand Combined cont.</vt:lpstr>
      <vt:lpstr>PowerPoint Presentation</vt:lpstr>
      <vt:lpstr>Price Ceilings and Floors Tampering with the Laws of Economics</vt:lpstr>
      <vt:lpstr>PowerPoint Presentation</vt:lpstr>
      <vt:lpstr>PowerPoint Presentation</vt:lpstr>
      <vt:lpstr>Shifts and the Equilibrium Price</vt:lpstr>
      <vt:lpstr>PowerPoint Presentation</vt:lpstr>
      <vt:lpstr>PowerPoint Presentation</vt:lpstr>
      <vt:lpstr>Theory of Production</vt:lpstr>
      <vt:lpstr>Cost VS Revenue Profits</vt:lpstr>
      <vt:lpstr>Cost VS Revenue and Profits</vt:lpstr>
      <vt:lpstr>PowerPoint Presentation</vt:lpstr>
      <vt:lpstr>Competition and Market structures</vt:lpstr>
      <vt:lpstr>Pure Competition</vt:lpstr>
      <vt:lpstr>Pure Competition cont.</vt:lpstr>
      <vt:lpstr>Monopolistic Competition</vt:lpstr>
      <vt:lpstr>Monopolistic Competition cont.</vt:lpstr>
      <vt:lpstr>Oligopoly</vt:lpstr>
      <vt:lpstr>Oligopoly cont.</vt:lpstr>
      <vt:lpstr>Monopoly</vt:lpstr>
      <vt:lpstr>Monopoly cont.</vt:lpstr>
      <vt:lpstr>Monopoly cont.</vt:lpstr>
      <vt:lpstr>Market Failures</vt:lpstr>
      <vt:lpstr>Market Failures</vt:lpstr>
      <vt:lpstr>Market Failures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Microeconomics</dc:title>
  <dc:creator>Cobb County School District</dc:creator>
  <cp:lastModifiedBy>William Hobbs-Jr.</cp:lastModifiedBy>
  <cp:revision>38</cp:revision>
  <cp:lastPrinted>2015-02-02T18:29:09Z</cp:lastPrinted>
  <dcterms:created xsi:type="dcterms:W3CDTF">2008-07-30T19:09:13Z</dcterms:created>
  <dcterms:modified xsi:type="dcterms:W3CDTF">2015-08-24T00:08:31Z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