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 id="2147483729" r:id="rId2"/>
    <p:sldMasterId id="2147483743" r:id="rId3"/>
  </p:sldMasterIdLst>
  <p:sldIdLst>
    <p:sldId id="256" r:id="rId4"/>
    <p:sldId id="275" r:id="rId5"/>
    <p:sldId id="257" r:id="rId6"/>
    <p:sldId id="274" r:id="rId7"/>
    <p:sldId id="259" r:id="rId8"/>
    <p:sldId id="279" r:id="rId9"/>
    <p:sldId id="260" r:id="rId10"/>
    <p:sldId id="261" r:id="rId11"/>
    <p:sldId id="262" r:id="rId12"/>
    <p:sldId id="263" r:id="rId13"/>
    <p:sldId id="277" r:id="rId14"/>
    <p:sldId id="267" r:id="rId15"/>
    <p:sldId id="278" r:id="rId16"/>
    <p:sldId id="266" r:id="rId17"/>
    <p:sldId id="269" r:id="rId18"/>
    <p:sldId id="268" r:id="rId19"/>
    <p:sldId id="270" r:id="rId20"/>
    <p:sldId id="271" r:id="rId21"/>
    <p:sldId id="272" r:id="rId22"/>
    <p:sldId id="280" r:id="rId23"/>
    <p:sldId id="282" r:id="rId24"/>
    <p:sldId id="283" r:id="rId25"/>
    <p:sldId id="276" r:id="rId26"/>
    <p:sldId id="286" r:id="rId27"/>
    <p:sldId id="287" r:id="rId28"/>
    <p:sldId id="288" r:id="rId29"/>
    <p:sldId id="289" r:id="rId30"/>
    <p:sldId id="29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077" autoAdjust="0"/>
  </p:normalViewPr>
  <p:slideViewPr>
    <p:cSldViewPr>
      <p:cViewPr varScale="1">
        <p:scale>
          <a:sx n="70" d="100"/>
          <a:sy n="70" d="100"/>
        </p:scale>
        <p:origin x="840"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F37833-AA58-40F9-9A32-73AABC21F43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49897F-13EA-4DBC-8F25-6E1A80EF74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4A50CC-3C88-463F-BC10-A5BD1D238FC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18D4CCA-7916-4DE5-ACC0-1A8517C025A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71440C2-C02B-42C2-B24B-D7524C7AFB5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8FD95E90-FC8C-4409-B62A-03F14E822ADC}"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9764B5A6-02C3-4092-AF00-C3552E38B51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27EA86C-CFCE-40AF-8D23-DADA491AB34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24F8423C-76AD-4162-AFA7-111A99C45C9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15FCE26C-58C2-4DCD-8CD7-58AC36DF7E06}"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3CFD86BC-A132-4994-A853-1D6921A4DD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95E90-FC8C-4409-B62A-03F14E822ADC}"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DE489B88-F0CE-4F77-AED3-6EF2AE86EDB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79F63339-83B0-4BDD-BF77-6DF244F5D69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6749897F-13EA-4DBC-8F25-6E1A80EF743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274A50CC-3C88-463F-BC10-A5BD1D238FCF}"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418D4CCA-7916-4DE5-ACC0-1A8517C025AA}"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71440C2-C02B-42C2-B24B-D7524C7AFB5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8FD95E90-FC8C-4409-B62A-03F14E822AD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9764B5A6-02C3-4092-AF00-C3552E38B511}"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27EA86C-CFCE-40AF-8D23-DADA491AB341}"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24F8423C-76AD-4162-AFA7-111A99C45C9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64B5A6-02C3-4092-AF00-C3552E38B511}"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15FCE26C-58C2-4DCD-8CD7-58AC36DF7E06}"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3CFD86BC-A132-4994-A853-1D6921A4DD31}"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DE489B88-F0CE-4F77-AED3-6EF2AE86EDB4}"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79F63339-83B0-4BDD-BF77-6DF244F5D698}"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6749897F-13EA-4DBC-8F25-6E1A80EF7435}"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274A50CC-3C88-463F-BC10-A5BD1D238FCF}"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418D4CCA-7916-4DE5-ACC0-1A8517C025AA}"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71440C2-C02B-42C2-B24B-D7524C7AFB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7EA86C-CFCE-40AF-8D23-DADA491AB3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4F8423C-76AD-4162-AFA7-111A99C45C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FCE26C-58C2-4DCD-8CD7-58AC36DF7E0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FD86BC-A132-4994-A853-1D6921A4DD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489B88-F0CE-4F77-AED3-6EF2AE86EDB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F63339-83B0-4BDD-BF77-6DF244F5D69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18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18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18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D87DD68-24B9-491D-95C4-8564AAFE39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400" smtClean="0">
                <a:solidFill>
                  <a:schemeClr val="tx2"/>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A.) Response A</a:t>
            </a:r>
          </a:p>
        </p:txBody>
      </p:sp>
      <p:sp>
        <p:nvSpPr>
          <p:cNvPr id="9"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B.) Response B</a:t>
            </a:r>
          </a:p>
        </p:txBody>
      </p:sp>
      <p:sp>
        <p:nvSpPr>
          <p:cNvPr id="10"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C.) Response C</a:t>
            </a:r>
          </a:p>
        </p:txBody>
      </p:sp>
      <p:sp>
        <p:nvSpPr>
          <p:cNvPr id="11"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D.) Response D</a:t>
            </a:r>
          </a:p>
        </p:txBody>
      </p:sp>
      <p:sp>
        <p:nvSpPr>
          <p:cNvPr id="12"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5562600"/>
            <a:ext cx="7772400" cy="1470025"/>
          </a:xfrm>
        </p:spPr>
        <p:txBody>
          <a:bodyPr/>
          <a:lstStyle/>
          <a:p>
            <a:r>
              <a:rPr lang="en-US"/>
              <a:t>Introduction to Economics</a:t>
            </a:r>
          </a:p>
        </p:txBody>
      </p:sp>
      <p:sp>
        <p:nvSpPr>
          <p:cNvPr id="2051" name="Rectangle 3"/>
          <p:cNvSpPr>
            <a:spLocks noGrp="1" noChangeArrowheads="1"/>
          </p:cNvSpPr>
          <p:nvPr>
            <p:ph type="subTitle" idx="1"/>
          </p:nvPr>
        </p:nvSpPr>
        <p:spPr>
          <a:xfrm>
            <a:off x="3581400" y="5981700"/>
            <a:ext cx="6400800" cy="1752600"/>
          </a:xfrm>
        </p:spPr>
        <p:txBody>
          <a:bodyPr/>
          <a:lstStyle/>
          <a:p>
            <a:r>
              <a:rPr lang="en-US"/>
              <a:t>Unit 1: Chapters 1-3</a:t>
            </a:r>
          </a:p>
        </p:txBody>
      </p:sp>
      <p:pic>
        <p:nvPicPr>
          <p:cNvPr id="2052" name="Picture 4" descr="Media,55465,e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3" name="Text Box 5"/>
          <p:cNvSpPr txBox="1">
            <a:spLocks noChangeArrowheads="1"/>
          </p:cNvSpPr>
          <p:nvPr/>
        </p:nvSpPr>
        <p:spPr bwMode="auto">
          <a:xfrm>
            <a:off x="0" y="2057400"/>
            <a:ext cx="9144000" cy="884238"/>
          </a:xfrm>
          <a:prstGeom prst="rect">
            <a:avLst/>
          </a:prstGeom>
          <a:noFill/>
          <a:ln w="9525">
            <a:noFill/>
            <a:miter lim="800000"/>
            <a:headEnd/>
            <a:tailEnd/>
          </a:ln>
          <a:effectLst/>
        </p:spPr>
        <p:txBody>
          <a:bodyPr>
            <a:spAutoFit/>
          </a:bodyPr>
          <a:lstStyle/>
          <a:p>
            <a:pPr algn="ctr">
              <a:spcBef>
                <a:spcPct val="50000"/>
              </a:spcBef>
            </a:pPr>
            <a:r>
              <a:rPr lang="en-US" sz="5200">
                <a:solidFill>
                  <a:schemeClr val="bg1"/>
                </a:solidFill>
              </a:rPr>
              <a:t>Introduction to Economics</a:t>
            </a:r>
          </a:p>
        </p:txBody>
      </p:sp>
      <p:sp>
        <p:nvSpPr>
          <p:cNvPr id="2054" name="Text Box 6"/>
          <p:cNvSpPr txBox="1">
            <a:spLocks noChangeArrowheads="1"/>
          </p:cNvSpPr>
          <p:nvPr/>
        </p:nvSpPr>
        <p:spPr bwMode="auto">
          <a:xfrm>
            <a:off x="0" y="4495800"/>
            <a:ext cx="9144000" cy="701675"/>
          </a:xfrm>
          <a:prstGeom prst="rect">
            <a:avLst/>
          </a:prstGeom>
          <a:noFill/>
          <a:ln w="9525">
            <a:noFill/>
            <a:miter lim="800000"/>
            <a:headEnd/>
            <a:tailEnd/>
          </a:ln>
          <a:effectLst/>
        </p:spPr>
        <p:txBody>
          <a:bodyPr>
            <a:spAutoFit/>
          </a:bodyPr>
          <a:lstStyle/>
          <a:p>
            <a:pPr algn="ctr">
              <a:spcBef>
                <a:spcPct val="50000"/>
              </a:spcBef>
            </a:pPr>
            <a:r>
              <a:rPr lang="en-US" sz="4000">
                <a:solidFill>
                  <a:schemeClr val="bg1"/>
                </a:solidFill>
              </a:rPr>
              <a:t>Unit 1: Chapters 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5" name="Rectangle 7"/>
          <p:cNvSpPr>
            <a:spLocks noGrp="1" noChangeArrowheads="1"/>
          </p:cNvSpPr>
          <p:nvPr>
            <p:ph type="title"/>
          </p:nvPr>
        </p:nvSpPr>
        <p:spPr/>
        <p:txBody>
          <a:bodyPr/>
          <a:lstStyle/>
          <a:p>
            <a:r>
              <a:rPr lang="en-US"/>
              <a:t>Production Possibilities Frontier</a:t>
            </a:r>
          </a:p>
        </p:txBody>
      </p:sp>
      <p:sp>
        <p:nvSpPr>
          <p:cNvPr id="12296" name="Rectangle 8"/>
          <p:cNvSpPr>
            <a:spLocks noGrp="1" noChangeArrowheads="1"/>
          </p:cNvSpPr>
          <p:nvPr>
            <p:ph type="body" idx="1"/>
          </p:nvPr>
        </p:nvSpPr>
        <p:spPr>
          <a:xfrm>
            <a:off x="457200" y="1600200"/>
            <a:ext cx="8229600" cy="4953000"/>
          </a:xfrm>
        </p:spPr>
        <p:txBody>
          <a:bodyPr/>
          <a:lstStyle/>
          <a:p>
            <a:pPr>
              <a:lnSpc>
                <a:spcPct val="90000"/>
              </a:lnSpc>
            </a:pPr>
            <a:r>
              <a:rPr lang="en-US" sz="2800"/>
              <a:t>Production Possibilities Frontier (PPF) </a:t>
            </a:r>
            <a:r>
              <a:rPr lang="en-US" sz="2800" u="sng"/>
              <a:t>or</a:t>
            </a:r>
            <a:r>
              <a:rPr lang="en-US" sz="2800"/>
              <a:t> Production Possibilities Curve (PPC)</a:t>
            </a:r>
          </a:p>
          <a:p>
            <a:pPr lvl="1">
              <a:lnSpc>
                <a:spcPct val="90000"/>
              </a:lnSpc>
            </a:pPr>
            <a:r>
              <a:rPr lang="en-US" altLang="en-US" sz="2400"/>
              <a:t>Graph that shows the combinations of output that the economy can possibly produce given the available factors of production and the available production technology.</a:t>
            </a:r>
          </a:p>
          <a:p>
            <a:pPr>
              <a:lnSpc>
                <a:spcPct val="90000"/>
              </a:lnSpc>
            </a:pPr>
            <a:r>
              <a:rPr lang="en-US" altLang="en-US" sz="2800"/>
              <a:t>Concepts Illustrated by the Production Possibilities Frontier </a:t>
            </a:r>
          </a:p>
          <a:p>
            <a:pPr lvl="1">
              <a:lnSpc>
                <a:spcPct val="90000"/>
              </a:lnSpc>
            </a:pPr>
            <a:r>
              <a:rPr lang="en-US" altLang="en-US" sz="2400"/>
              <a:t>Efficiency</a:t>
            </a:r>
          </a:p>
          <a:p>
            <a:pPr lvl="1">
              <a:lnSpc>
                <a:spcPct val="90000"/>
              </a:lnSpc>
            </a:pPr>
            <a:r>
              <a:rPr lang="en-US" altLang="en-US" sz="2400"/>
              <a:t>Tradeoffs</a:t>
            </a:r>
          </a:p>
          <a:p>
            <a:pPr lvl="1">
              <a:lnSpc>
                <a:spcPct val="90000"/>
              </a:lnSpc>
            </a:pPr>
            <a:r>
              <a:rPr lang="en-US" altLang="en-US" sz="2400"/>
              <a:t>Opportunity Cost</a:t>
            </a:r>
          </a:p>
          <a:p>
            <a:pPr lvl="1">
              <a:lnSpc>
                <a:spcPct val="90000"/>
              </a:lnSpc>
            </a:pPr>
            <a:r>
              <a:rPr lang="en-US" altLang="en-US" sz="2400"/>
              <a:t>Economic Growth</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9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685800" y="0"/>
            <a:ext cx="8229600" cy="685800"/>
          </a:xfrm>
          <a:prstGeom prst="rect">
            <a:avLst/>
          </a:prstGeom>
          <a:noFill/>
          <a:ln w="9525">
            <a:noFill/>
            <a:miter lim="800000"/>
            <a:headEnd/>
            <a:tailEnd/>
          </a:ln>
          <a:effectLst/>
        </p:spPr>
        <p:txBody>
          <a:bodyPr anchor="ctr"/>
          <a:lstStyle/>
          <a:p>
            <a:pPr algn="ctr">
              <a:lnSpc>
                <a:spcPct val="80000"/>
              </a:lnSpc>
            </a:pPr>
            <a:r>
              <a:rPr lang="en-US" sz="2800"/>
              <a:t>The PPF for a given country</a:t>
            </a:r>
            <a:br>
              <a:rPr lang="en-US" sz="2800"/>
            </a:br>
            <a:r>
              <a:rPr lang="en-US" sz="2800"/>
              <a:t>GUNS VS BUTTER</a:t>
            </a:r>
          </a:p>
        </p:txBody>
      </p:sp>
      <p:sp>
        <p:nvSpPr>
          <p:cNvPr id="34821" name="Freeform 5"/>
          <p:cNvSpPr>
            <a:spLocks/>
          </p:cNvSpPr>
          <p:nvPr/>
        </p:nvSpPr>
        <p:spPr bwMode="auto">
          <a:xfrm>
            <a:off x="1803400" y="933450"/>
            <a:ext cx="6302375" cy="5165725"/>
          </a:xfrm>
          <a:custGeom>
            <a:avLst/>
            <a:gdLst/>
            <a:ahLst/>
            <a:cxnLst>
              <a:cxn ang="0">
                <a:pos x="0" y="0"/>
              </a:cxn>
              <a:cxn ang="0">
                <a:pos x="0" y="3254"/>
              </a:cxn>
              <a:cxn ang="0">
                <a:pos x="3970" y="3254"/>
              </a:cxn>
            </a:cxnLst>
            <a:rect l="0" t="0" r="r" b="b"/>
            <a:pathLst>
              <a:path w="3970" h="3254">
                <a:moveTo>
                  <a:pt x="0" y="0"/>
                </a:moveTo>
                <a:lnTo>
                  <a:pt x="0" y="3254"/>
                </a:lnTo>
                <a:lnTo>
                  <a:pt x="3970" y="3254"/>
                </a:lnTo>
              </a:path>
            </a:pathLst>
          </a:custGeom>
          <a:noFill/>
          <a:ln w="22225">
            <a:solidFill>
              <a:srgbClr val="000000"/>
            </a:solidFill>
            <a:prstDash val="solid"/>
            <a:round/>
            <a:headEnd/>
            <a:tailEnd/>
          </a:ln>
        </p:spPr>
        <p:txBody>
          <a:bodyPr/>
          <a:lstStyle/>
          <a:p>
            <a:endParaRPr lang="en-US"/>
          </a:p>
        </p:txBody>
      </p:sp>
      <p:grpSp>
        <p:nvGrpSpPr>
          <p:cNvPr id="34822" name="Group 6"/>
          <p:cNvGrpSpPr>
            <a:grpSpLocks/>
          </p:cNvGrpSpPr>
          <p:nvPr/>
        </p:nvGrpSpPr>
        <p:grpSpPr bwMode="auto">
          <a:xfrm>
            <a:off x="5184775" y="4129088"/>
            <a:ext cx="2284413" cy="962025"/>
            <a:chOff x="3266" y="2601"/>
            <a:chExt cx="1439" cy="606"/>
          </a:xfrm>
        </p:grpSpPr>
        <p:sp>
          <p:nvSpPr>
            <p:cNvPr id="34823" name="Line 7"/>
            <p:cNvSpPr>
              <a:spLocks noChangeShapeType="1"/>
            </p:cNvSpPr>
            <p:nvPr/>
          </p:nvSpPr>
          <p:spPr bwMode="auto">
            <a:xfrm>
              <a:off x="3266" y="2704"/>
              <a:ext cx="503" cy="1"/>
            </a:xfrm>
            <a:prstGeom prst="line">
              <a:avLst/>
            </a:prstGeom>
            <a:noFill/>
            <a:ln w="22225">
              <a:solidFill>
                <a:srgbClr val="000000"/>
              </a:solidFill>
              <a:round/>
              <a:headEnd/>
              <a:tailEnd/>
            </a:ln>
          </p:spPr>
          <p:txBody>
            <a:bodyPr/>
            <a:lstStyle/>
            <a:p>
              <a:endParaRPr lang="en-US"/>
            </a:p>
          </p:txBody>
        </p:sp>
        <p:sp>
          <p:nvSpPr>
            <p:cNvPr id="34824" name="Rectangle 8"/>
            <p:cNvSpPr>
              <a:spLocks noChangeArrowheads="1"/>
            </p:cNvSpPr>
            <p:nvPr/>
          </p:nvSpPr>
          <p:spPr bwMode="auto">
            <a:xfrm>
              <a:off x="3832" y="2601"/>
              <a:ext cx="819"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Production</a:t>
              </a:r>
              <a:endParaRPr lang="en-US" sz="2400">
                <a:latin typeface="Times New Roman" pitchFamily="18" charset="0"/>
              </a:endParaRPr>
            </a:p>
          </p:txBody>
        </p:sp>
        <p:sp>
          <p:nvSpPr>
            <p:cNvPr id="34825" name="Rectangle 9"/>
            <p:cNvSpPr>
              <a:spLocks noChangeArrowheads="1"/>
            </p:cNvSpPr>
            <p:nvPr/>
          </p:nvSpPr>
          <p:spPr bwMode="auto">
            <a:xfrm>
              <a:off x="3832" y="2795"/>
              <a:ext cx="873"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possibilities</a:t>
              </a:r>
              <a:endParaRPr lang="en-US" sz="2400">
                <a:latin typeface="Times New Roman" pitchFamily="18" charset="0"/>
              </a:endParaRPr>
            </a:p>
          </p:txBody>
        </p:sp>
        <p:sp>
          <p:nvSpPr>
            <p:cNvPr id="34826" name="Rectangle 10"/>
            <p:cNvSpPr>
              <a:spLocks noChangeArrowheads="1"/>
            </p:cNvSpPr>
            <p:nvPr/>
          </p:nvSpPr>
          <p:spPr bwMode="auto">
            <a:xfrm>
              <a:off x="3832" y="2989"/>
              <a:ext cx="558"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frontier</a:t>
              </a:r>
              <a:endParaRPr lang="en-US" sz="2400">
                <a:latin typeface="Times New Roman" pitchFamily="18" charset="0"/>
              </a:endParaRPr>
            </a:p>
          </p:txBody>
        </p:sp>
      </p:grpSp>
      <p:sp>
        <p:nvSpPr>
          <p:cNvPr id="34827" name="Rectangle 11"/>
          <p:cNvSpPr>
            <a:spLocks noChangeArrowheads="1"/>
          </p:cNvSpPr>
          <p:nvPr/>
        </p:nvSpPr>
        <p:spPr bwMode="auto">
          <a:xfrm>
            <a:off x="6869113" y="6170613"/>
            <a:ext cx="2055812" cy="577850"/>
          </a:xfrm>
          <a:prstGeom prst="rect">
            <a:avLst/>
          </a:prstGeom>
          <a:noFill/>
          <a:ln w="9525">
            <a:noFill/>
            <a:miter lim="800000"/>
            <a:headEnd/>
            <a:tailEnd/>
          </a:ln>
        </p:spPr>
        <p:txBody>
          <a:bodyPr wrap="none" lIns="0" tIns="0" rIns="0" bIns="0">
            <a:spAutoFit/>
          </a:bodyPr>
          <a:lstStyle/>
          <a:p>
            <a:pPr eaLnBrk="0" hangingPunct="0"/>
            <a:r>
              <a:rPr lang="en-US" sz="1900" b="1">
                <a:solidFill>
                  <a:srgbClr val="000000"/>
                </a:solidFill>
              </a:rPr>
              <a:t>Quantity of Butter</a:t>
            </a:r>
          </a:p>
          <a:p>
            <a:pPr eaLnBrk="0" hangingPunct="0"/>
            <a:r>
              <a:rPr lang="en-US" sz="1900" b="1">
                <a:solidFill>
                  <a:srgbClr val="000000"/>
                </a:solidFill>
              </a:rPr>
              <a:t>Thousands of lbs</a:t>
            </a:r>
            <a:endParaRPr lang="en-US" sz="2400">
              <a:latin typeface="Times New Roman" pitchFamily="18" charset="0"/>
            </a:endParaRPr>
          </a:p>
        </p:txBody>
      </p:sp>
      <p:sp>
        <p:nvSpPr>
          <p:cNvPr id="34828" name="Rectangle 12"/>
          <p:cNvSpPr>
            <a:spLocks noChangeArrowheads="1"/>
          </p:cNvSpPr>
          <p:nvPr/>
        </p:nvSpPr>
        <p:spPr bwMode="auto">
          <a:xfrm>
            <a:off x="1065213" y="2736850"/>
            <a:ext cx="738187" cy="34607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3,000</a:t>
            </a:r>
            <a:endParaRPr lang="en-US" sz="2400">
              <a:latin typeface="Times New Roman" pitchFamily="18" charset="0"/>
            </a:endParaRPr>
          </a:p>
        </p:txBody>
      </p:sp>
      <p:sp>
        <p:nvSpPr>
          <p:cNvPr id="34829" name="Rectangle 13"/>
          <p:cNvSpPr>
            <a:spLocks noChangeArrowheads="1"/>
          </p:cNvSpPr>
          <p:nvPr/>
        </p:nvSpPr>
        <p:spPr bwMode="auto">
          <a:xfrm>
            <a:off x="5667375" y="6176963"/>
            <a:ext cx="738188" cy="34607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1,000</a:t>
            </a:r>
            <a:endParaRPr lang="en-US" sz="2400">
              <a:latin typeface="Times New Roman" pitchFamily="18" charset="0"/>
            </a:endParaRPr>
          </a:p>
        </p:txBody>
      </p:sp>
      <p:sp>
        <p:nvSpPr>
          <p:cNvPr id="34830" name="Rectangle 14"/>
          <p:cNvSpPr>
            <a:spLocks noChangeArrowheads="1"/>
          </p:cNvSpPr>
          <p:nvPr/>
        </p:nvSpPr>
        <p:spPr bwMode="auto">
          <a:xfrm>
            <a:off x="381000" y="844550"/>
            <a:ext cx="1454150" cy="346075"/>
          </a:xfrm>
          <a:prstGeom prst="rect">
            <a:avLst/>
          </a:prstGeom>
          <a:noFill/>
          <a:ln w="9525">
            <a:noFill/>
            <a:miter lim="800000"/>
            <a:headEnd/>
            <a:tailEnd/>
          </a:ln>
        </p:spPr>
        <p:txBody>
          <a:bodyPr wrap="none" lIns="0" tIns="0" rIns="0" bIns="0">
            <a:spAutoFit/>
          </a:bodyPr>
          <a:lstStyle/>
          <a:p>
            <a:pPr eaLnBrk="0" hangingPunct="0"/>
            <a:r>
              <a:rPr lang="en-US" sz="1900" b="1">
                <a:solidFill>
                  <a:srgbClr val="000000"/>
                </a:solidFill>
              </a:rPr>
              <a:t>Quantity of</a:t>
            </a:r>
            <a:endParaRPr lang="en-US" sz="2400">
              <a:latin typeface="Times New Roman" pitchFamily="18" charset="0"/>
            </a:endParaRPr>
          </a:p>
        </p:txBody>
      </p:sp>
      <p:sp>
        <p:nvSpPr>
          <p:cNvPr id="34831" name="Rectangle 15"/>
          <p:cNvSpPr>
            <a:spLocks noChangeArrowheads="1"/>
          </p:cNvSpPr>
          <p:nvPr/>
        </p:nvSpPr>
        <p:spPr bwMode="auto">
          <a:xfrm>
            <a:off x="381000" y="1152525"/>
            <a:ext cx="617538" cy="288925"/>
          </a:xfrm>
          <a:prstGeom prst="rect">
            <a:avLst/>
          </a:prstGeom>
          <a:noFill/>
          <a:ln w="9525">
            <a:noFill/>
            <a:miter lim="800000"/>
            <a:headEnd/>
            <a:tailEnd/>
          </a:ln>
        </p:spPr>
        <p:txBody>
          <a:bodyPr wrap="none" lIns="0" tIns="0" rIns="0" bIns="0">
            <a:spAutoFit/>
          </a:bodyPr>
          <a:lstStyle/>
          <a:p>
            <a:pPr eaLnBrk="0" hangingPunct="0"/>
            <a:r>
              <a:rPr lang="en-US" sz="1900" b="1">
                <a:solidFill>
                  <a:srgbClr val="000000"/>
                </a:solidFill>
              </a:rPr>
              <a:t>Guns</a:t>
            </a:r>
            <a:endParaRPr lang="en-US" sz="2400">
              <a:latin typeface="Times New Roman" pitchFamily="18" charset="0"/>
            </a:endParaRPr>
          </a:p>
        </p:txBody>
      </p:sp>
      <p:grpSp>
        <p:nvGrpSpPr>
          <p:cNvPr id="34832" name="Group 16"/>
          <p:cNvGrpSpPr>
            <a:grpSpLocks/>
          </p:cNvGrpSpPr>
          <p:nvPr/>
        </p:nvGrpSpPr>
        <p:grpSpPr bwMode="auto">
          <a:xfrm>
            <a:off x="4591050" y="2759075"/>
            <a:ext cx="576263" cy="346075"/>
            <a:chOff x="2892" y="1738"/>
            <a:chExt cx="363" cy="218"/>
          </a:xfrm>
        </p:grpSpPr>
        <p:sp>
          <p:nvSpPr>
            <p:cNvPr id="34833" name="Oval 17"/>
            <p:cNvSpPr>
              <a:spLocks noChangeArrowheads="1"/>
            </p:cNvSpPr>
            <p:nvPr/>
          </p:nvSpPr>
          <p:spPr bwMode="auto">
            <a:xfrm>
              <a:off x="2892" y="1783"/>
              <a:ext cx="100" cy="101"/>
            </a:xfrm>
            <a:prstGeom prst="ellipse">
              <a:avLst/>
            </a:prstGeom>
            <a:solidFill>
              <a:srgbClr val="000000"/>
            </a:solidFill>
            <a:ln w="9525">
              <a:noFill/>
              <a:round/>
              <a:headEnd/>
              <a:tailEnd/>
            </a:ln>
          </p:spPr>
          <p:txBody>
            <a:bodyPr/>
            <a:lstStyle/>
            <a:p>
              <a:endParaRPr lang="en-US"/>
            </a:p>
          </p:txBody>
        </p:sp>
        <p:sp>
          <p:nvSpPr>
            <p:cNvPr id="34834" name="Rectangle 18"/>
            <p:cNvSpPr>
              <a:spLocks noChangeArrowheads="1"/>
            </p:cNvSpPr>
            <p:nvPr/>
          </p:nvSpPr>
          <p:spPr bwMode="auto">
            <a:xfrm>
              <a:off x="3066" y="1738"/>
              <a:ext cx="189"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D</a:t>
              </a:r>
              <a:endParaRPr lang="en-US" sz="2400">
                <a:latin typeface="Times New Roman" pitchFamily="18" charset="0"/>
              </a:endParaRPr>
            </a:p>
          </p:txBody>
        </p:sp>
      </p:grpSp>
      <p:sp>
        <p:nvSpPr>
          <p:cNvPr id="34835" name="Freeform 19"/>
          <p:cNvSpPr>
            <a:spLocks/>
          </p:cNvSpPr>
          <p:nvPr/>
        </p:nvSpPr>
        <p:spPr bwMode="auto">
          <a:xfrm>
            <a:off x="1804988" y="2898775"/>
            <a:ext cx="4178300" cy="3200400"/>
          </a:xfrm>
          <a:custGeom>
            <a:avLst/>
            <a:gdLst/>
            <a:ahLst/>
            <a:cxnLst>
              <a:cxn ang="0">
                <a:pos x="0" y="0"/>
              </a:cxn>
              <a:cxn ang="0">
                <a:pos x="0" y="140"/>
              </a:cxn>
              <a:cxn ang="0">
                <a:pos x="183" y="140"/>
              </a:cxn>
              <a:cxn ang="0">
                <a:pos x="0" y="0"/>
              </a:cxn>
            </a:cxnLst>
            <a:rect l="0" t="0" r="r" b="b"/>
            <a:pathLst>
              <a:path w="183" h="140">
                <a:moveTo>
                  <a:pt x="0" y="0"/>
                </a:moveTo>
                <a:cubicBezTo>
                  <a:pt x="0" y="140"/>
                  <a:pt x="0" y="140"/>
                  <a:pt x="0" y="140"/>
                </a:cubicBezTo>
                <a:cubicBezTo>
                  <a:pt x="183" y="140"/>
                  <a:pt x="183" y="140"/>
                  <a:pt x="183" y="140"/>
                </a:cubicBezTo>
                <a:cubicBezTo>
                  <a:pt x="149" y="40"/>
                  <a:pt x="99" y="22"/>
                  <a:pt x="0" y="0"/>
                </a:cubicBezTo>
                <a:close/>
              </a:path>
            </a:pathLst>
          </a:custGeom>
          <a:solidFill>
            <a:srgbClr val="D6ECFF"/>
          </a:solidFill>
          <a:ln w="9525">
            <a:noFill/>
            <a:round/>
            <a:headEnd/>
            <a:tailEnd/>
          </a:ln>
        </p:spPr>
        <p:txBody>
          <a:bodyPr/>
          <a:lstStyle/>
          <a:p>
            <a:endParaRPr lang="en-US"/>
          </a:p>
        </p:txBody>
      </p:sp>
      <p:sp>
        <p:nvSpPr>
          <p:cNvPr id="34836" name="Freeform 20"/>
          <p:cNvSpPr>
            <a:spLocks/>
          </p:cNvSpPr>
          <p:nvPr/>
        </p:nvSpPr>
        <p:spPr bwMode="auto">
          <a:xfrm>
            <a:off x="1828800" y="2895600"/>
            <a:ext cx="4156075" cy="3178175"/>
          </a:xfrm>
          <a:custGeom>
            <a:avLst/>
            <a:gdLst/>
            <a:ahLst/>
            <a:cxnLst>
              <a:cxn ang="0">
                <a:pos x="182" y="139"/>
              </a:cxn>
              <a:cxn ang="0">
                <a:pos x="0" y="0"/>
              </a:cxn>
            </a:cxnLst>
            <a:rect l="0" t="0" r="r" b="b"/>
            <a:pathLst>
              <a:path w="182" h="139">
                <a:moveTo>
                  <a:pt x="182" y="139"/>
                </a:moveTo>
                <a:cubicBezTo>
                  <a:pt x="143" y="21"/>
                  <a:pt x="76" y="19"/>
                  <a:pt x="0" y="0"/>
                </a:cubicBezTo>
              </a:path>
            </a:pathLst>
          </a:custGeom>
          <a:noFill/>
          <a:ln w="68263">
            <a:solidFill>
              <a:srgbClr val="005EAD"/>
            </a:solidFill>
            <a:prstDash val="solid"/>
            <a:round/>
            <a:headEnd/>
            <a:tailEnd/>
          </a:ln>
        </p:spPr>
        <p:txBody>
          <a:bodyPr/>
          <a:lstStyle/>
          <a:p>
            <a:endParaRPr lang="en-US"/>
          </a:p>
        </p:txBody>
      </p:sp>
      <p:grpSp>
        <p:nvGrpSpPr>
          <p:cNvPr id="34837" name="Group 21"/>
          <p:cNvGrpSpPr>
            <a:grpSpLocks/>
          </p:cNvGrpSpPr>
          <p:nvPr/>
        </p:nvGrpSpPr>
        <p:grpSpPr bwMode="auto">
          <a:xfrm>
            <a:off x="1065213" y="3582988"/>
            <a:ext cx="3517900" cy="2940050"/>
            <a:chOff x="671" y="2257"/>
            <a:chExt cx="2216" cy="1852"/>
          </a:xfrm>
        </p:grpSpPr>
        <p:sp>
          <p:nvSpPr>
            <p:cNvPr id="34838" name="Freeform 22"/>
            <p:cNvSpPr>
              <a:spLocks/>
            </p:cNvSpPr>
            <p:nvPr/>
          </p:nvSpPr>
          <p:spPr bwMode="auto">
            <a:xfrm>
              <a:off x="1151" y="2344"/>
              <a:ext cx="1539" cy="1498"/>
            </a:xfrm>
            <a:custGeom>
              <a:avLst/>
              <a:gdLst/>
              <a:ahLst/>
              <a:cxnLst>
                <a:cxn ang="0">
                  <a:pos x="0" y="0"/>
                </a:cxn>
                <a:cxn ang="0">
                  <a:pos x="1539" y="0"/>
                </a:cxn>
                <a:cxn ang="0">
                  <a:pos x="1539" y="1498"/>
                </a:cxn>
              </a:cxnLst>
              <a:rect l="0" t="0" r="r" b="b"/>
              <a:pathLst>
                <a:path w="1539" h="1498">
                  <a:moveTo>
                    <a:pt x="0" y="0"/>
                  </a:moveTo>
                  <a:lnTo>
                    <a:pt x="1539" y="0"/>
                  </a:lnTo>
                  <a:lnTo>
                    <a:pt x="1539" y="1498"/>
                  </a:lnTo>
                </a:path>
              </a:pathLst>
            </a:custGeom>
            <a:noFill/>
            <a:ln w="22225" cap="flat">
              <a:solidFill>
                <a:schemeClr val="tx1"/>
              </a:solidFill>
              <a:prstDash val="sysDot"/>
              <a:round/>
              <a:headEnd/>
              <a:tailEnd/>
            </a:ln>
          </p:spPr>
          <p:txBody>
            <a:bodyPr/>
            <a:lstStyle/>
            <a:p>
              <a:endParaRPr lang="en-US"/>
            </a:p>
          </p:txBody>
        </p:sp>
        <p:sp>
          <p:nvSpPr>
            <p:cNvPr id="34839" name="Rectangle 23"/>
            <p:cNvSpPr>
              <a:spLocks noChangeArrowheads="1"/>
            </p:cNvSpPr>
            <p:nvPr/>
          </p:nvSpPr>
          <p:spPr bwMode="auto">
            <a:xfrm>
              <a:off x="671" y="2257"/>
              <a:ext cx="46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2,200</a:t>
              </a:r>
              <a:endParaRPr lang="en-US" sz="2400">
                <a:latin typeface="Times New Roman" pitchFamily="18" charset="0"/>
              </a:endParaRPr>
            </a:p>
          </p:txBody>
        </p:sp>
        <p:sp>
          <p:nvSpPr>
            <p:cNvPr id="34840" name="Rectangle 24"/>
            <p:cNvSpPr>
              <a:spLocks noChangeArrowheads="1"/>
            </p:cNvSpPr>
            <p:nvPr/>
          </p:nvSpPr>
          <p:spPr bwMode="auto">
            <a:xfrm>
              <a:off x="2552" y="3891"/>
              <a:ext cx="33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600</a:t>
              </a:r>
              <a:endParaRPr lang="en-US" sz="2400">
                <a:latin typeface="Times New Roman" pitchFamily="18" charset="0"/>
              </a:endParaRPr>
            </a:p>
          </p:txBody>
        </p:sp>
      </p:grpSp>
      <p:grpSp>
        <p:nvGrpSpPr>
          <p:cNvPr id="34841" name="Group 25"/>
          <p:cNvGrpSpPr>
            <a:grpSpLocks/>
          </p:cNvGrpSpPr>
          <p:nvPr/>
        </p:nvGrpSpPr>
        <p:grpSpPr bwMode="auto">
          <a:xfrm>
            <a:off x="1065213" y="4899025"/>
            <a:ext cx="2317750" cy="1624013"/>
            <a:chOff x="671" y="3086"/>
            <a:chExt cx="1460" cy="1023"/>
          </a:xfrm>
        </p:grpSpPr>
        <p:sp>
          <p:nvSpPr>
            <p:cNvPr id="34842" name="Freeform 26"/>
            <p:cNvSpPr>
              <a:spLocks/>
            </p:cNvSpPr>
            <p:nvPr/>
          </p:nvSpPr>
          <p:spPr bwMode="auto">
            <a:xfrm>
              <a:off x="1151" y="3180"/>
              <a:ext cx="777" cy="662"/>
            </a:xfrm>
            <a:custGeom>
              <a:avLst/>
              <a:gdLst/>
              <a:ahLst/>
              <a:cxnLst>
                <a:cxn ang="0">
                  <a:pos x="777" y="662"/>
                </a:cxn>
                <a:cxn ang="0">
                  <a:pos x="777" y="0"/>
                </a:cxn>
                <a:cxn ang="0">
                  <a:pos x="0" y="0"/>
                </a:cxn>
              </a:cxnLst>
              <a:rect l="0" t="0" r="r" b="b"/>
              <a:pathLst>
                <a:path w="777" h="662">
                  <a:moveTo>
                    <a:pt x="777" y="662"/>
                  </a:moveTo>
                  <a:lnTo>
                    <a:pt x="777" y="0"/>
                  </a:lnTo>
                  <a:lnTo>
                    <a:pt x="0" y="0"/>
                  </a:lnTo>
                </a:path>
              </a:pathLst>
            </a:custGeom>
            <a:noFill/>
            <a:ln w="22225" cap="flat">
              <a:solidFill>
                <a:schemeClr val="tx1"/>
              </a:solidFill>
              <a:prstDash val="sysDot"/>
              <a:round/>
              <a:headEnd/>
              <a:tailEnd/>
            </a:ln>
          </p:spPr>
          <p:txBody>
            <a:bodyPr/>
            <a:lstStyle/>
            <a:p>
              <a:endParaRPr lang="en-US"/>
            </a:p>
          </p:txBody>
        </p:sp>
        <p:sp>
          <p:nvSpPr>
            <p:cNvPr id="34843" name="Rectangle 27"/>
            <p:cNvSpPr>
              <a:spLocks noChangeArrowheads="1"/>
            </p:cNvSpPr>
            <p:nvPr/>
          </p:nvSpPr>
          <p:spPr bwMode="auto">
            <a:xfrm>
              <a:off x="671" y="3086"/>
              <a:ext cx="46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1,000</a:t>
              </a:r>
              <a:endParaRPr lang="en-US" sz="2400">
                <a:latin typeface="Times New Roman" pitchFamily="18" charset="0"/>
              </a:endParaRPr>
            </a:p>
          </p:txBody>
        </p:sp>
        <p:sp>
          <p:nvSpPr>
            <p:cNvPr id="34844" name="Rectangle 28"/>
            <p:cNvSpPr>
              <a:spLocks noChangeArrowheads="1"/>
            </p:cNvSpPr>
            <p:nvPr/>
          </p:nvSpPr>
          <p:spPr bwMode="auto">
            <a:xfrm>
              <a:off x="1796" y="3891"/>
              <a:ext cx="33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300</a:t>
              </a:r>
              <a:endParaRPr lang="en-US" sz="2400">
                <a:latin typeface="Times New Roman" pitchFamily="18" charset="0"/>
              </a:endParaRPr>
            </a:p>
          </p:txBody>
        </p:sp>
      </p:grpSp>
      <p:grpSp>
        <p:nvGrpSpPr>
          <p:cNvPr id="34845" name="Group 29"/>
          <p:cNvGrpSpPr>
            <a:grpSpLocks/>
          </p:cNvGrpSpPr>
          <p:nvPr/>
        </p:nvGrpSpPr>
        <p:grpSpPr bwMode="auto">
          <a:xfrm>
            <a:off x="1065213" y="3813175"/>
            <a:ext cx="4025900" cy="2709863"/>
            <a:chOff x="671" y="2402"/>
            <a:chExt cx="2536" cy="1707"/>
          </a:xfrm>
        </p:grpSpPr>
        <p:sp>
          <p:nvSpPr>
            <p:cNvPr id="34846" name="Freeform 30"/>
            <p:cNvSpPr>
              <a:spLocks/>
            </p:cNvSpPr>
            <p:nvPr/>
          </p:nvSpPr>
          <p:spPr bwMode="auto">
            <a:xfrm>
              <a:off x="1151" y="2503"/>
              <a:ext cx="1827" cy="1339"/>
            </a:xfrm>
            <a:custGeom>
              <a:avLst/>
              <a:gdLst/>
              <a:ahLst/>
              <a:cxnLst>
                <a:cxn ang="0">
                  <a:pos x="0" y="0"/>
                </a:cxn>
                <a:cxn ang="0">
                  <a:pos x="1827" y="0"/>
                </a:cxn>
                <a:cxn ang="0">
                  <a:pos x="1827" y="1339"/>
                </a:cxn>
              </a:cxnLst>
              <a:rect l="0" t="0" r="r" b="b"/>
              <a:pathLst>
                <a:path w="1827" h="1339">
                  <a:moveTo>
                    <a:pt x="0" y="0"/>
                  </a:moveTo>
                  <a:lnTo>
                    <a:pt x="1827" y="0"/>
                  </a:lnTo>
                  <a:lnTo>
                    <a:pt x="1827" y="1339"/>
                  </a:lnTo>
                </a:path>
              </a:pathLst>
            </a:custGeom>
            <a:noFill/>
            <a:ln w="22225" cap="flat">
              <a:solidFill>
                <a:schemeClr val="tx1"/>
              </a:solidFill>
              <a:prstDash val="sysDot"/>
              <a:round/>
              <a:headEnd/>
              <a:tailEnd/>
            </a:ln>
          </p:spPr>
          <p:txBody>
            <a:bodyPr/>
            <a:lstStyle/>
            <a:p>
              <a:endParaRPr lang="en-US"/>
            </a:p>
          </p:txBody>
        </p:sp>
        <p:sp>
          <p:nvSpPr>
            <p:cNvPr id="34847" name="Rectangle 31"/>
            <p:cNvSpPr>
              <a:spLocks noChangeArrowheads="1"/>
            </p:cNvSpPr>
            <p:nvPr/>
          </p:nvSpPr>
          <p:spPr bwMode="auto">
            <a:xfrm>
              <a:off x="2872" y="3891"/>
              <a:ext cx="33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700</a:t>
              </a:r>
              <a:endParaRPr lang="en-US" sz="2400">
                <a:latin typeface="Times New Roman" pitchFamily="18" charset="0"/>
              </a:endParaRPr>
            </a:p>
          </p:txBody>
        </p:sp>
        <p:sp>
          <p:nvSpPr>
            <p:cNvPr id="34848" name="Rectangle 32"/>
            <p:cNvSpPr>
              <a:spLocks noChangeArrowheads="1"/>
            </p:cNvSpPr>
            <p:nvPr/>
          </p:nvSpPr>
          <p:spPr bwMode="auto">
            <a:xfrm>
              <a:off x="671" y="2402"/>
              <a:ext cx="465" cy="218"/>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2,000</a:t>
              </a:r>
              <a:endParaRPr lang="en-US" sz="2400">
                <a:latin typeface="Times New Roman" pitchFamily="18" charset="0"/>
              </a:endParaRPr>
            </a:p>
          </p:txBody>
        </p:sp>
      </p:grpSp>
      <p:grpSp>
        <p:nvGrpSpPr>
          <p:cNvPr id="34849" name="Group 33"/>
          <p:cNvGrpSpPr>
            <a:grpSpLocks/>
          </p:cNvGrpSpPr>
          <p:nvPr/>
        </p:nvGrpSpPr>
        <p:grpSpPr bwMode="auto">
          <a:xfrm>
            <a:off x="4648200" y="3708400"/>
            <a:ext cx="415925" cy="342900"/>
            <a:chOff x="2920" y="2344"/>
            <a:chExt cx="262" cy="216"/>
          </a:xfrm>
        </p:grpSpPr>
        <p:sp>
          <p:nvSpPr>
            <p:cNvPr id="34850" name="Oval 34"/>
            <p:cNvSpPr>
              <a:spLocks noChangeArrowheads="1"/>
            </p:cNvSpPr>
            <p:nvPr/>
          </p:nvSpPr>
          <p:spPr bwMode="auto">
            <a:xfrm>
              <a:off x="2920" y="2460"/>
              <a:ext cx="101" cy="100"/>
            </a:xfrm>
            <a:prstGeom prst="ellipse">
              <a:avLst/>
            </a:prstGeom>
            <a:solidFill>
              <a:srgbClr val="000000"/>
            </a:solidFill>
            <a:ln w="9525">
              <a:noFill/>
              <a:round/>
              <a:headEnd/>
              <a:tailEnd/>
            </a:ln>
          </p:spPr>
          <p:txBody>
            <a:bodyPr/>
            <a:lstStyle/>
            <a:p>
              <a:endParaRPr lang="en-US"/>
            </a:p>
          </p:txBody>
        </p:sp>
        <p:sp>
          <p:nvSpPr>
            <p:cNvPr id="34851" name="Rectangle 35"/>
            <p:cNvSpPr>
              <a:spLocks noChangeArrowheads="1"/>
            </p:cNvSpPr>
            <p:nvPr/>
          </p:nvSpPr>
          <p:spPr bwMode="auto">
            <a:xfrm>
              <a:off x="3081" y="2344"/>
              <a:ext cx="101"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a:t>
              </a:r>
              <a:endParaRPr lang="en-US" sz="2400">
                <a:latin typeface="Times New Roman" pitchFamily="18" charset="0"/>
              </a:endParaRPr>
            </a:p>
          </p:txBody>
        </p:sp>
      </p:grpSp>
      <p:grpSp>
        <p:nvGrpSpPr>
          <p:cNvPr id="34852" name="Group 36"/>
          <p:cNvGrpSpPr>
            <a:grpSpLocks/>
          </p:cNvGrpSpPr>
          <p:nvPr/>
        </p:nvGrpSpPr>
        <p:grpSpPr bwMode="auto">
          <a:xfrm>
            <a:off x="2979738" y="4876800"/>
            <a:ext cx="373062" cy="288925"/>
            <a:chOff x="1885" y="3072"/>
            <a:chExt cx="235" cy="182"/>
          </a:xfrm>
        </p:grpSpPr>
        <p:sp>
          <p:nvSpPr>
            <p:cNvPr id="34853" name="Oval 37"/>
            <p:cNvSpPr>
              <a:spLocks noChangeArrowheads="1"/>
            </p:cNvSpPr>
            <p:nvPr/>
          </p:nvSpPr>
          <p:spPr bwMode="auto">
            <a:xfrm>
              <a:off x="1885" y="3122"/>
              <a:ext cx="100" cy="101"/>
            </a:xfrm>
            <a:prstGeom prst="ellipse">
              <a:avLst/>
            </a:prstGeom>
            <a:solidFill>
              <a:srgbClr val="000000"/>
            </a:solidFill>
            <a:ln w="9525">
              <a:noFill/>
              <a:round/>
              <a:headEnd/>
              <a:tailEnd/>
            </a:ln>
          </p:spPr>
          <p:txBody>
            <a:bodyPr/>
            <a:lstStyle/>
            <a:p>
              <a:endParaRPr lang="en-US"/>
            </a:p>
          </p:txBody>
        </p:sp>
        <p:sp>
          <p:nvSpPr>
            <p:cNvPr id="34854" name="Rectangle 38"/>
            <p:cNvSpPr>
              <a:spLocks noChangeArrowheads="1"/>
            </p:cNvSpPr>
            <p:nvPr/>
          </p:nvSpPr>
          <p:spPr bwMode="auto">
            <a:xfrm>
              <a:off x="2019" y="3072"/>
              <a:ext cx="101"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B</a:t>
              </a:r>
              <a:endParaRPr lang="en-US" sz="2400">
                <a:latin typeface="Times New Roman" pitchFamily="18" charset="0"/>
              </a:endParaRPr>
            </a:p>
          </p:txBody>
        </p:sp>
      </p:grpSp>
      <p:grpSp>
        <p:nvGrpSpPr>
          <p:cNvPr id="34855" name="Group 39"/>
          <p:cNvGrpSpPr>
            <a:grpSpLocks/>
          </p:cNvGrpSpPr>
          <p:nvPr/>
        </p:nvGrpSpPr>
        <p:grpSpPr bwMode="auto">
          <a:xfrm>
            <a:off x="4191000" y="3459163"/>
            <a:ext cx="339725" cy="331787"/>
            <a:chOff x="2662" y="2179"/>
            <a:chExt cx="214" cy="209"/>
          </a:xfrm>
        </p:grpSpPr>
        <p:sp>
          <p:nvSpPr>
            <p:cNvPr id="34856" name="Oval 40"/>
            <p:cNvSpPr>
              <a:spLocks noChangeArrowheads="1"/>
            </p:cNvSpPr>
            <p:nvPr/>
          </p:nvSpPr>
          <p:spPr bwMode="auto">
            <a:xfrm>
              <a:off x="2662" y="2287"/>
              <a:ext cx="100" cy="101"/>
            </a:xfrm>
            <a:prstGeom prst="ellipse">
              <a:avLst/>
            </a:prstGeom>
            <a:solidFill>
              <a:srgbClr val="000000"/>
            </a:solidFill>
            <a:ln w="9525">
              <a:noFill/>
              <a:round/>
              <a:headEnd/>
              <a:tailEnd/>
            </a:ln>
          </p:spPr>
          <p:txBody>
            <a:bodyPr/>
            <a:lstStyle/>
            <a:p>
              <a:endParaRPr lang="en-US"/>
            </a:p>
          </p:txBody>
        </p:sp>
        <p:sp>
          <p:nvSpPr>
            <p:cNvPr id="34857" name="Rectangle 41"/>
            <p:cNvSpPr>
              <a:spLocks noChangeArrowheads="1"/>
            </p:cNvSpPr>
            <p:nvPr/>
          </p:nvSpPr>
          <p:spPr bwMode="auto">
            <a:xfrm>
              <a:off x="2766" y="2179"/>
              <a:ext cx="110"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a:t>
              </a:r>
              <a:endParaRPr lang="en-US" sz="24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8">
                                            <p:txEl>
                                              <p:pRg st="0" end="0"/>
                                            </p:txEl>
                                          </p:spTgt>
                                        </p:tgtEl>
                                        <p:attrNameLst>
                                          <p:attrName>style.visibility</p:attrName>
                                        </p:attrNameLst>
                                      </p:cBhvr>
                                      <p:to>
                                        <p:strVal val="visible"/>
                                      </p:to>
                                    </p:set>
                                    <p:animEffect transition="in" filter="dissolve">
                                      <p:cBhvr>
                                        <p:cTn id="7" dur="500"/>
                                        <p:tgtEl>
                                          <p:spTgt spid="348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29">
                                            <p:txEl>
                                              <p:pRg st="0" end="0"/>
                                            </p:txEl>
                                          </p:spTgt>
                                        </p:tgtEl>
                                        <p:attrNameLst>
                                          <p:attrName>style.visibility</p:attrName>
                                        </p:attrNameLst>
                                      </p:cBhvr>
                                      <p:to>
                                        <p:strVal val="visible"/>
                                      </p:to>
                                    </p:set>
                                    <p:animEffect transition="in" filter="dissolve">
                                      <p:cBhvr>
                                        <p:cTn id="12" dur="500"/>
                                        <p:tgtEl>
                                          <p:spTgt spid="348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36"/>
                                        </p:tgtEl>
                                        <p:attrNameLst>
                                          <p:attrName>style.visibility</p:attrName>
                                        </p:attrNameLst>
                                      </p:cBhvr>
                                      <p:to>
                                        <p:strVal val="visible"/>
                                      </p:to>
                                    </p:set>
                                    <p:animEffect transition="in" filter="strips(downRight)">
                                      <p:cBhvr>
                                        <p:cTn id="17" dur="500"/>
                                        <p:tgtEl>
                                          <p:spTgt spid="348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4822"/>
                                        </p:tgtEl>
                                        <p:attrNameLst>
                                          <p:attrName>style.visibility</p:attrName>
                                        </p:attrNameLst>
                                      </p:cBhvr>
                                      <p:to>
                                        <p:strVal val="visible"/>
                                      </p:to>
                                    </p:set>
                                    <p:animEffect transition="in" filter="wipe(left)">
                                      <p:cBhvr>
                                        <p:cTn id="22" dur="500"/>
                                        <p:tgtEl>
                                          <p:spTgt spid="3482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34845"/>
                                        </p:tgtEl>
                                        <p:attrNameLst>
                                          <p:attrName>style.visibility</p:attrName>
                                        </p:attrNameLst>
                                      </p:cBhvr>
                                      <p:to>
                                        <p:strVal val="visible"/>
                                      </p:to>
                                    </p:set>
                                    <p:animEffect transition="in" filter="strips(upRight)">
                                      <p:cBhvr>
                                        <p:cTn id="27" dur="500"/>
                                        <p:tgtEl>
                                          <p:spTgt spid="3484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4849"/>
                                        </p:tgtEl>
                                        <p:attrNameLst>
                                          <p:attrName>style.visibility</p:attrName>
                                        </p:attrNameLst>
                                      </p:cBhvr>
                                      <p:to>
                                        <p:strVal val="visible"/>
                                      </p:to>
                                    </p:set>
                                    <p:animEffect transition="in" filter="dissolve">
                                      <p:cBhvr>
                                        <p:cTn id="32" dur="500"/>
                                        <p:tgtEl>
                                          <p:spTgt spid="348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34841"/>
                                        </p:tgtEl>
                                        <p:attrNameLst>
                                          <p:attrName>style.visibility</p:attrName>
                                        </p:attrNameLst>
                                      </p:cBhvr>
                                      <p:to>
                                        <p:strVal val="visible"/>
                                      </p:to>
                                    </p:set>
                                    <p:animEffect transition="in" filter="strips(upRight)">
                                      <p:cBhvr>
                                        <p:cTn id="37" dur="500"/>
                                        <p:tgtEl>
                                          <p:spTgt spid="3484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4852"/>
                                        </p:tgtEl>
                                        <p:attrNameLst>
                                          <p:attrName>style.visibility</p:attrName>
                                        </p:attrNameLst>
                                      </p:cBhvr>
                                      <p:to>
                                        <p:strVal val="visible"/>
                                      </p:to>
                                    </p:set>
                                    <p:animEffect transition="in" filter="dissolve">
                                      <p:cBhvr>
                                        <p:cTn id="42" dur="500"/>
                                        <p:tgtEl>
                                          <p:spTgt spid="3485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nodeType="clickEffect">
                                  <p:stCondLst>
                                    <p:cond delay="0"/>
                                  </p:stCondLst>
                                  <p:childTnLst>
                                    <p:set>
                                      <p:cBhvr>
                                        <p:cTn id="46" dur="1" fill="hold">
                                          <p:stCondLst>
                                            <p:cond delay="0"/>
                                          </p:stCondLst>
                                        </p:cTn>
                                        <p:tgtEl>
                                          <p:spTgt spid="34837"/>
                                        </p:tgtEl>
                                        <p:attrNameLst>
                                          <p:attrName>style.visibility</p:attrName>
                                        </p:attrNameLst>
                                      </p:cBhvr>
                                      <p:to>
                                        <p:strVal val="visible"/>
                                      </p:to>
                                    </p:set>
                                    <p:animEffect transition="in" filter="strips(upRight)">
                                      <p:cBhvr>
                                        <p:cTn id="47" dur="500"/>
                                        <p:tgtEl>
                                          <p:spTgt spid="3483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4855"/>
                                        </p:tgtEl>
                                        <p:attrNameLst>
                                          <p:attrName>style.visibility</p:attrName>
                                        </p:attrNameLst>
                                      </p:cBhvr>
                                      <p:to>
                                        <p:strVal val="visible"/>
                                      </p:to>
                                    </p:set>
                                    <p:animEffect transition="in" filter="dissolve">
                                      <p:cBhvr>
                                        <p:cTn id="52" dur="500"/>
                                        <p:tgtEl>
                                          <p:spTgt spid="3485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4832"/>
                                        </p:tgtEl>
                                        <p:attrNameLst>
                                          <p:attrName>style.visibility</p:attrName>
                                        </p:attrNameLst>
                                      </p:cBhvr>
                                      <p:to>
                                        <p:strVal val="visible"/>
                                      </p:to>
                                    </p:set>
                                    <p:animEffect transition="in" filter="dissolve">
                                      <p:cBhvr>
                                        <p:cTn id="57" dur="500"/>
                                        <p:tgtEl>
                                          <p:spTgt spid="3483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4835"/>
                                        </p:tgtEl>
                                        <p:attrNameLst>
                                          <p:attrName>style.visibility</p:attrName>
                                        </p:attrNameLst>
                                      </p:cBhvr>
                                      <p:to>
                                        <p:strVal val="visible"/>
                                      </p:to>
                                    </p:set>
                                    <p:animEffect transition="in" filter="dissolve">
                                      <p:cBhvr>
                                        <p:cTn id="62" dur="500"/>
                                        <p:tgtEl>
                                          <p:spTgt spid="34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8" grpId="0" build="p" autoUpdateAnimBg="0"/>
      <p:bldP spid="34829" grpId="0" build="p" autoUpdateAnimBg="0"/>
      <p:bldP spid="34835" grpId="0" animBg="1"/>
      <p:bldP spid="3483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Shifts in PPFs/PPCs</a:t>
            </a:r>
          </a:p>
        </p:txBody>
      </p:sp>
      <p:sp>
        <p:nvSpPr>
          <p:cNvPr id="19459" name="Rectangle 3"/>
          <p:cNvSpPr>
            <a:spLocks noGrp="1" noChangeArrowheads="1"/>
          </p:cNvSpPr>
          <p:nvPr>
            <p:ph type="body" idx="1"/>
          </p:nvPr>
        </p:nvSpPr>
        <p:spPr>
          <a:xfrm>
            <a:off x="457200" y="1600200"/>
            <a:ext cx="8229600" cy="5257800"/>
          </a:xfrm>
        </p:spPr>
        <p:txBody>
          <a:bodyPr/>
          <a:lstStyle/>
          <a:p>
            <a:pPr>
              <a:lnSpc>
                <a:spcPct val="80000"/>
              </a:lnSpc>
            </a:pPr>
            <a:r>
              <a:rPr lang="en-US" sz="2800" dirty="0"/>
              <a:t>Our PPF can shift in and out</a:t>
            </a:r>
          </a:p>
          <a:p>
            <a:pPr>
              <a:lnSpc>
                <a:spcPct val="80000"/>
              </a:lnSpc>
            </a:pPr>
            <a:r>
              <a:rPr lang="en-US" sz="2800" dirty="0"/>
              <a:t>In = Production Possibilities are Shrinking</a:t>
            </a:r>
          </a:p>
          <a:p>
            <a:pPr>
              <a:lnSpc>
                <a:spcPct val="80000"/>
              </a:lnSpc>
            </a:pPr>
            <a:r>
              <a:rPr lang="en-US" sz="2800" dirty="0"/>
              <a:t>What could cause this?</a:t>
            </a:r>
          </a:p>
          <a:p>
            <a:pPr lvl="1">
              <a:lnSpc>
                <a:spcPct val="80000"/>
              </a:lnSpc>
            </a:pPr>
            <a:r>
              <a:rPr lang="en-US" sz="1600" dirty="0"/>
              <a:t>War, disease, restrictive governments, natural disasters</a:t>
            </a:r>
          </a:p>
          <a:p>
            <a:pPr>
              <a:lnSpc>
                <a:spcPct val="80000"/>
              </a:lnSpc>
            </a:pPr>
            <a:r>
              <a:rPr lang="en-US" sz="2800" dirty="0"/>
              <a:t>Out = Production Possibilities are Growing</a:t>
            </a:r>
          </a:p>
          <a:p>
            <a:pPr>
              <a:lnSpc>
                <a:spcPct val="80000"/>
              </a:lnSpc>
            </a:pPr>
            <a:r>
              <a:rPr lang="en-US" sz="2800" dirty="0"/>
              <a:t>What could cause this?</a:t>
            </a:r>
          </a:p>
          <a:p>
            <a:pPr lvl="1">
              <a:lnSpc>
                <a:spcPct val="80000"/>
              </a:lnSpc>
            </a:pPr>
            <a:r>
              <a:rPr lang="en-US" sz="1600" dirty="0"/>
              <a:t>Immigration, technology</a:t>
            </a:r>
          </a:p>
          <a:p>
            <a:pPr>
              <a:lnSpc>
                <a:spcPct val="80000"/>
              </a:lnSpc>
            </a:pPr>
            <a:r>
              <a:rPr lang="en-US" sz="2400" dirty="0"/>
              <a:t>Investing causes growth</a:t>
            </a:r>
          </a:p>
          <a:p>
            <a:pPr lvl="1">
              <a:lnSpc>
                <a:spcPct val="80000"/>
              </a:lnSpc>
            </a:pPr>
            <a:r>
              <a:rPr lang="en-US" sz="2000" dirty="0"/>
              <a:t>Human Capital </a:t>
            </a:r>
          </a:p>
          <a:p>
            <a:pPr lvl="2">
              <a:lnSpc>
                <a:spcPct val="80000"/>
              </a:lnSpc>
            </a:pPr>
            <a:r>
              <a:rPr lang="en-US" sz="1800" dirty="0"/>
              <a:t>Sum of motivations, skills, health, and abilities</a:t>
            </a:r>
          </a:p>
          <a:p>
            <a:pPr lvl="1">
              <a:lnSpc>
                <a:spcPct val="80000"/>
              </a:lnSpc>
            </a:pPr>
            <a:r>
              <a:rPr lang="en-US" sz="2000" dirty="0"/>
              <a:t>Leads to increases in efficiency and higher standard of living</a:t>
            </a:r>
          </a:p>
          <a:p>
            <a:pPr lvl="2">
              <a:lnSpc>
                <a:spcPct val="80000"/>
              </a:lnSpc>
            </a:pPr>
            <a:r>
              <a:rPr lang="en-US" sz="1800" dirty="0"/>
              <a:t>Standard of Living </a:t>
            </a:r>
          </a:p>
          <a:p>
            <a:pPr lvl="3">
              <a:lnSpc>
                <a:spcPct val="80000"/>
              </a:lnSpc>
            </a:pPr>
            <a:r>
              <a:rPr lang="en-US" sz="1600" dirty="0"/>
              <a:t>Quality of life based on necessities and luxuries that make life easier</a:t>
            </a:r>
          </a:p>
          <a:p>
            <a:pPr lvl="4">
              <a:lnSpc>
                <a:spcPct val="80000"/>
              </a:lnSpc>
            </a:pPr>
            <a:r>
              <a:rPr lang="en-US" sz="1600" dirty="0"/>
              <a:t>Measured using Per Capital GDP, Life Expectancy, and Availability of consumer goods</a:t>
            </a:r>
          </a:p>
          <a:p>
            <a:pPr marL="0" indent="0">
              <a:lnSpc>
                <a:spcPct val="80000"/>
              </a:lnSpc>
              <a:buNone/>
            </a:pPr>
            <a:endParaRPr lang="en-US" sz="2400">
              <a:solidFill>
                <a:srgbClr val="00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459">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59">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459">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459">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59">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4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609600" y="50800"/>
            <a:ext cx="8229600" cy="685800"/>
          </a:xfrm>
          <a:prstGeom prst="rect">
            <a:avLst/>
          </a:prstGeom>
          <a:noFill/>
          <a:ln w="9525">
            <a:noFill/>
            <a:miter lim="800000"/>
            <a:headEnd/>
            <a:tailEnd/>
          </a:ln>
          <a:effectLst/>
        </p:spPr>
        <p:txBody>
          <a:bodyPr anchor="ctr"/>
          <a:lstStyle/>
          <a:p>
            <a:pPr algn="ctr">
              <a:lnSpc>
                <a:spcPct val="80000"/>
              </a:lnSpc>
            </a:pPr>
            <a:r>
              <a:rPr lang="en-US" sz="2800"/>
              <a:t>A Shift in the PPF</a:t>
            </a:r>
            <a:br>
              <a:rPr lang="en-US" sz="2800"/>
            </a:br>
            <a:r>
              <a:rPr lang="en-US" sz="2800"/>
              <a:t>GUNS VS BUTTER</a:t>
            </a:r>
          </a:p>
        </p:txBody>
      </p:sp>
      <p:sp>
        <p:nvSpPr>
          <p:cNvPr id="35846" name="Freeform 6"/>
          <p:cNvSpPr>
            <a:spLocks/>
          </p:cNvSpPr>
          <p:nvPr/>
        </p:nvSpPr>
        <p:spPr bwMode="auto">
          <a:xfrm>
            <a:off x="1717675" y="3095625"/>
            <a:ext cx="3789363" cy="3063875"/>
          </a:xfrm>
          <a:custGeom>
            <a:avLst/>
            <a:gdLst/>
            <a:ahLst/>
            <a:cxnLst>
              <a:cxn ang="0">
                <a:pos x="190" y="153"/>
              </a:cxn>
              <a:cxn ang="0">
                <a:pos x="0" y="0"/>
              </a:cxn>
            </a:cxnLst>
            <a:rect l="0" t="0" r="r" b="b"/>
            <a:pathLst>
              <a:path w="190" h="153">
                <a:moveTo>
                  <a:pt x="190" y="153"/>
                </a:moveTo>
                <a:cubicBezTo>
                  <a:pt x="153" y="41"/>
                  <a:pt x="90" y="11"/>
                  <a:pt x="0" y="0"/>
                </a:cubicBezTo>
              </a:path>
            </a:pathLst>
          </a:custGeom>
          <a:noFill/>
          <a:ln w="60325">
            <a:solidFill>
              <a:srgbClr val="0069B5"/>
            </a:solidFill>
            <a:prstDash val="solid"/>
            <a:round/>
            <a:headEnd/>
            <a:tailEnd/>
          </a:ln>
        </p:spPr>
        <p:txBody>
          <a:bodyPr/>
          <a:lstStyle/>
          <a:p>
            <a:endParaRPr lang="en-US"/>
          </a:p>
        </p:txBody>
      </p:sp>
      <p:sp>
        <p:nvSpPr>
          <p:cNvPr id="35847" name="Line 7"/>
          <p:cNvSpPr>
            <a:spLocks noChangeShapeType="1"/>
          </p:cNvSpPr>
          <p:nvPr/>
        </p:nvSpPr>
        <p:spPr bwMode="auto">
          <a:xfrm flipV="1">
            <a:off x="2994025" y="2971800"/>
            <a:ext cx="282575" cy="323850"/>
          </a:xfrm>
          <a:prstGeom prst="line">
            <a:avLst/>
          </a:prstGeom>
          <a:noFill/>
          <a:ln w="20701">
            <a:solidFill>
              <a:srgbClr val="000000"/>
            </a:solidFill>
            <a:round/>
            <a:headEnd/>
            <a:tailEnd type="stealth" w="med" len="med"/>
          </a:ln>
        </p:spPr>
        <p:txBody>
          <a:bodyPr/>
          <a:lstStyle/>
          <a:p>
            <a:endParaRPr lang="en-US"/>
          </a:p>
        </p:txBody>
      </p:sp>
      <p:sp>
        <p:nvSpPr>
          <p:cNvPr id="35848" name="Rectangle 8"/>
          <p:cNvSpPr>
            <a:spLocks noChangeArrowheads="1"/>
          </p:cNvSpPr>
          <p:nvPr/>
        </p:nvSpPr>
        <p:spPr bwMode="auto">
          <a:xfrm>
            <a:off x="6194425" y="6226175"/>
            <a:ext cx="1835150" cy="517525"/>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rPr>
              <a:t>Quantity of Butter</a:t>
            </a:r>
          </a:p>
          <a:p>
            <a:pPr eaLnBrk="0" hangingPunct="0"/>
            <a:r>
              <a:rPr lang="en-US" sz="1700" b="1">
                <a:solidFill>
                  <a:srgbClr val="000000"/>
                </a:solidFill>
              </a:rPr>
              <a:t>Thousands of lbs</a:t>
            </a:r>
            <a:endParaRPr lang="en-US" sz="2400">
              <a:latin typeface="Times New Roman" pitchFamily="18" charset="0"/>
            </a:endParaRPr>
          </a:p>
        </p:txBody>
      </p:sp>
      <p:grpSp>
        <p:nvGrpSpPr>
          <p:cNvPr id="35849" name="Group 9"/>
          <p:cNvGrpSpPr>
            <a:grpSpLocks/>
          </p:cNvGrpSpPr>
          <p:nvPr/>
        </p:nvGrpSpPr>
        <p:grpSpPr bwMode="auto">
          <a:xfrm>
            <a:off x="1052513" y="4027488"/>
            <a:ext cx="3405187" cy="2495550"/>
            <a:chOff x="663" y="2537"/>
            <a:chExt cx="2145" cy="1572"/>
          </a:xfrm>
        </p:grpSpPr>
        <p:sp>
          <p:nvSpPr>
            <p:cNvPr id="35850" name="Freeform 10"/>
            <p:cNvSpPr>
              <a:spLocks/>
            </p:cNvSpPr>
            <p:nvPr/>
          </p:nvSpPr>
          <p:spPr bwMode="auto">
            <a:xfrm>
              <a:off x="1082" y="2606"/>
              <a:ext cx="1646" cy="1274"/>
            </a:xfrm>
            <a:custGeom>
              <a:avLst/>
              <a:gdLst/>
              <a:ahLst/>
              <a:cxnLst>
                <a:cxn ang="0">
                  <a:pos x="0" y="0"/>
                </a:cxn>
                <a:cxn ang="0">
                  <a:pos x="1646" y="0"/>
                </a:cxn>
                <a:cxn ang="0">
                  <a:pos x="1646" y="1274"/>
                </a:cxn>
              </a:cxnLst>
              <a:rect l="0" t="0" r="r" b="b"/>
              <a:pathLst>
                <a:path w="1646" h="1274">
                  <a:moveTo>
                    <a:pt x="0" y="0"/>
                  </a:moveTo>
                  <a:lnTo>
                    <a:pt x="1646" y="0"/>
                  </a:lnTo>
                  <a:lnTo>
                    <a:pt x="1646" y="1274"/>
                  </a:lnTo>
                </a:path>
              </a:pathLst>
            </a:custGeom>
            <a:noFill/>
            <a:ln w="20638" cap="flat">
              <a:solidFill>
                <a:schemeClr val="tx1"/>
              </a:solidFill>
              <a:prstDash val="sysDot"/>
              <a:round/>
              <a:headEnd/>
              <a:tailEnd/>
            </a:ln>
          </p:spPr>
          <p:txBody>
            <a:bodyPr/>
            <a:lstStyle/>
            <a:p>
              <a:endParaRPr lang="en-US"/>
            </a:p>
          </p:txBody>
        </p:sp>
        <p:sp>
          <p:nvSpPr>
            <p:cNvPr id="35851" name="Rectangle 11"/>
            <p:cNvSpPr>
              <a:spLocks noChangeArrowheads="1"/>
            </p:cNvSpPr>
            <p:nvPr/>
          </p:nvSpPr>
          <p:spPr bwMode="auto">
            <a:xfrm>
              <a:off x="663" y="2537"/>
              <a:ext cx="401"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2,000</a:t>
              </a:r>
              <a:endParaRPr lang="en-US" sz="2400">
                <a:latin typeface="Times New Roman" pitchFamily="18" charset="0"/>
              </a:endParaRPr>
            </a:p>
          </p:txBody>
        </p:sp>
        <p:sp>
          <p:nvSpPr>
            <p:cNvPr id="35852" name="Rectangle 12"/>
            <p:cNvSpPr>
              <a:spLocks noChangeArrowheads="1"/>
            </p:cNvSpPr>
            <p:nvPr/>
          </p:nvSpPr>
          <p:spPr bwMode="auto">
            <a:xfrm>
              <a:off x="2521" y="3927"/>
              <a:ext cx="287"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700</a:t>
              </a:r>
              <a:endParaRPr lang="en-US" sz="2400">
                <a:latin typeface="Times New Roman" pitchFamily="18" charset="0"/>
              </a:endParaRPr>
            </a:p>
          </p:txBody>
        </p:sp>
      </p:grpSp>
      <p:grpSp>
        <p:nvGrpSpPr>
          <p:cNvPr id="35853" name="Group 13"/>
          <p:cNvGrpSpPr>
            <a:grpSpLocks/>
          </p:cNvGrpSpPr>
          <p:nvPr/>
        </p:nvGrpSpPr>
        <p:grpSpPr bwMode="auto">
          <a:xfrm>
            <a:off x="1052513" y="1990725"/>
            <a:ext cx="4473575" cy="4168775"/>
            <a:chOff x="663" y="1254"/>
            <a:chExt cx="2818" cy="2626"/>
          </a:xfrm>
        </p:grpSpPr>
        <p:sp>
          <p:nvSpPr>
            <p:cNvPr id="35854" name="Freeform 14"/>
            <p:cNvSpPr>
              <a:spLocks/>
            </p:cNvSpPr>
            <p:nvPr/>
          </p:nvSpPr>
          <p:spPr bwMode="auto">
            <a:xfrm>
              <a:off x="1082" y="1319"/>
              <a:ext cx="2399" cy="2561"/>
            </a:xfrm>
            <a:custGeom>
              <a:avLst/>
              <a:gdLst/>
              <a:ahLst/>
              <a:cxnLst>
                <a:cxn ang="0">
                  <a:pos x="191" y="203"/>
                </a:cxn>
                <a:cxn ang="0">
                  <a:pos x="0" y="0"/>
                </a:cxn>
              </a:cxnLst>
              <a:rect l="0" t="0" r="r" b="b"/>
              <a:pathLst>
                <a:path w="191" h="203">
                  <a:moveTo>
                    <a:pt x="191" y="203"/>
                  </a:moveTo>
                  <a:cubicBezTo>
                    <a:pt x="149" y="67"/>
                    <a:pt x="109" y="50"/>
                    <a:pt x="0" y="0"/>
                  </a:cubicBezTo>
                </a:path>
              </a:pathLst>
            </a:custGeom>
            <a:noFill/>
            <a:ln w="60325">
              <a:solidFill>
                <a:srgbClr val="3F002F"/>
              </a:solidFill>
              <a:prstDash val="solid"/>
              <a:round/>
              <a:headEnd/>
              <a:tailEnd/>
            </a:ln>
          </p:spPr>
          <p:txBody>
            <a:bodyPr/>
            <a:lstStyle/>
            <a:p>
              <a:endParaRPr lang="en-US"/>
            </a:p>
          </p:txBody>
        </p:sp>
        <p:sp>
          <p:nvSpPr>
            <p:cNvPr id="35855" name="Rectangle 15"/>
            <p:cNvSpPr>
              <a:spLocks noChangeArrowheads="1"/>
            </p:cNvSpPr>
            <p:nvPr/>
          </p:nvSpPr>
          <p:spPr bwMode="auto">
            <a:xfrm>
              <a:off x="663" y="1254"/>
              <a:ext cx="401"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4,000</a:t>
              </a:r>
              <a:endParaRPr lang="en-US" sz="2400">
                <a:latin typeface="Times New Roman" pitchFamily="18" charset="0"/>
              </a:endParaRPr>
            </a:p>
          </p:txBody>
        </p:sp>
      </p:grpSp>
      <p:grpSp>
        <p:nvGrpSpPr>
          <p:cNvPr id="35856" name="Group 16"/>
          <p:cNvGrpSpPr>
            <a:grpSpLocks/>
          </p:cNvGrpSpPr>
          <p:nvPr/>
        </p:nvGrpSpPr>
        <p:grpSpPr bwMode="auto">
          <a:xfrm>
            <a:off x="1052513" y="3008313"/>
            <a:ext cx="4779962" cy="3514725"/>
            <a:chOff x="663" y="1895"/>
            <a:chExt cx="3011" cy="2214"/>
          </a:xfrm>
        </p:grpSpPr>
        <p:sp>
          <p:nvSpPr>
            <p:cNvPr id="35857" name="Rectangle 17"/>
            <p:cNvSpPr>
              <a:spLocks noChangeArrowheads="1"/>
            </p:cNvSpPr>
            <p:nvPr/>
          </p:nvSpPr>
          <p:spPr bwMode="auto">
            <a:xfrm>
              <a:off x="663" y="1895"/>
              <a:ext cx="401"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3,000</a:t>
              </a:r>
              <a:endParaRPr lang="en-US" sz="2400">
                <a:latin typeface="Times New Roman" pitchFamily="18" charset="0"/>
              </a:endParaRPr>
            </a:p>
          </p:txBody>
        </p:sp>
        <p:sp>
          <p:nvSpPr>
            <p:cNvPr id="35858" name="Rectangle 18"/>
            <p:cNvSpPr>
              <a:spLocks noChangeArrowheads="1"/>
            </p:cNvSpPr>
            <p:nvPr/>
          </p:nvSpPr>
          <p:spPr bwMode="auto">
            <a:xfrm>
              <a:off x="3273" y="3927"/>
              <a:ext cx="401"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1,000</a:t>
              </a:r>
              <a:endParaRPr lang="en-US" sz="2400">
                <a:latin typeface="Times New Roman" pitchFamily="18" charset="0"/>
              </a:endParaRPr>
            </a:p>
          </p:txBody>
        </p:sp>
      </p:grpSp>
      <p:sp>
        <p:nvSpPr>
          <p:cNvPr id="35859" name="Rectangle 19"/>
          <p:cNvSpPr>
            <a:spLocks noChangeArrowheads="1"/>
          </p:cNvSpPr>
          <p:nvPr/>
        </p:nvSpPr>
        <p:spPr bwMode="auto">
          <a:xfrm>
            <a:off x="455613" y="895350"/>
            <a:ext cx="1227137" cy="295275"/>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rPr>
              <a:t>Quantity of</a:t>
            </a:r>
            <a:endParaRPr lang="en-US" sz="2400">
              <a:latin typeface="Times New Roman" pitchFamily="18" charset="0"/>
            </a:endParaRPr>
          </a:p>
        </p:txBody>
      </p:sp>
      <p:sp>
        <p:nvSpPr>
          <p:cNvPr id="35860" name="Rectangle 20"/>
          <p:cNvSpPr>
            <a:spLocks noChangeArrowheads="1"/>
          </p:cNvSpPr>
          <p:nvPr/>
        </p:nvSpPr>
        <p:spPr bwMode="auto">
          <a:xfrm>
            <a:off x="455613" y="1163638"/>
            <a:ext cx="552450" cy="258762"/>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rPr>
              <a:t>Guns</a:t>
            </a:r>
            <a:endParaRPr lang="en-US" sz="2400">
              <a:latin typeface="Times New Roman" pitchFamily="18" charset="0"/>
            </a:endParaRPr>
          </a:p>
        </p:txBody>
      </p:sp>
      <p:grpSp>
        <p:nvGrpSpPr>
          <p:cNvPr id="35861" name="Group 21"/>
          <p:cNvGrpSpPr>
            <a:grpSpLocks/>
          </p:cNvGrpSpPr>
          <p:nvPr/>
        </p:nvGrpSpPr>
        <p:grpSpPr bwMode="auto">
          <a:xfrm>
            <a:off x="4149725" y="4070350"/>
            <a:ext cx="247650" cy="427038"/>
            <a:chOff x="2614" y="2564"/>
            <a:chExt cx="156" cy="269"/>
          </a:xfrm>
        </p:grpSpPr>
        <p:sp>
          <p:nvSpPr>
            <p:cNvPr id="35862" name="Rectangle 22"/>
            <p:cNvSpPr>
              <a:spLocks noChangeArrowheads="1"/>
            </p:cNvSpPr>
            <p:nvPr/>
          </p:nvSpPr>
          <p:spPr bwMode="auto">
            <a:xfrm>
              <a:off x="2614" y="2651"/>
              <a:ext cx="148"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A</a:t>
              </a:r>
              <a:endParaRPr lang="en-US" sz="2400">
                <a:latin typeface="Times New Roman" pitchFamily="18" charset="0"/>
              </a:endParaRPr>
            </a:p>
          </p:txBody>
        </p:sp>
        <p:sp>
          <p:nvSpPr>
            <p:cNvPr id="35863" name="Oval 23"/>
            <p:cNvSpPr>
              <a:spLocks noChangeArrowheads="1"/>
            </p:cNvSpPr>
            <p:nvPr/>
          </p:nvSpPr>
          <p:spPr bwMode="auto">
            <a:xfrm>
              <a:off x="2684" y="2564"/>
              <a:ext cx="86" cy="86"/>
            </a:xfrm>
            <a:prstGeom prst="ellipse">
              <a:avLst/>
            </a:prstGeom>
            <a:solidFill>
              <a:srgbClr val="000000"/>
            </a:solidFill>
            <a:ln w="9525">
              <a:noFill/>
              <a:round/>
              <a:headEnd/>
              <a:tailEnd/>
            </a:ln>
          </p:spPr>
          <p:txBody>
            <a:bodyPr/>
            <a:lstStyle/>
            <a:p>
              <a:endParaRPr lang="en-US"/>
            </a:p>
          </p:txBody>
        </p:sp>
      </p:grpSp>
      <p:sp>
        <p:nvSpPr>
          <p:cNvPr id="35864" name="Freeform 24"/>
          <p:cNvSpPr>
            <a:spLocks/>
          </p:cNvSpPr>
          <p:nvPr/>
        </p:nvSpPr>
        <p:spPr bwMode="auto">
          <a:xfrm>
            <a:off x="1698625" y="933450"/>
            <a:ext cx="5603875" cy="5226050"/>
          </a:xfrm>
          <a:custGeom>
            <a:avLst/>
            <a:gdLst/>
            <a:ahLst/>
            <a:cxnLst>
              <a:cxn ang="0">
                <a:pos x="0" y="0"/>
              </a:cxn>
              <a:cxn ang="0">
                <a:pos x="0" y="3292"/>
              </a:cxn>
              <a:cxn ang="0">
                <a:pos x="3530" y="3292"/>
              </a:cxn>
            </a:cxnLst>
            <a:rect l="0" t="0" r="r" b="b"/>
            <a:pathLst>
              <a:path w="3530" h="3292">
                <a:moveTo>
                  <a:pt x="0" y="0"/>
                </a:moveTo>
                <a:lnTo>
                  <a:pt x="0" y="3292"/>
                </a:lnTo>
                <a:lnTo>
                  <a:pt x="3530" y="3292"/>
                </a:lnTo>
              </a:path>
            </a:pathLst>
          </a:custGeom>
          <a:noFill/>
          <a:ln w="20638">
            <a:solidFill>
              <a:srgbClr val="000000"/>
            </a:solidFill>
            <a:prstDash val="solid"/>
            <a:round/>
            <a:headEnd/>
            <a:tailEnd/>
          </a:ln>
        </p:spPr>
        <p:txBody>
          <a:bodyPr/>
          <a:lstStyle/>
          <a:p>
            <a:endParaRPr lang="en-US"/>
          </a:p>
        </p:txBody>
      </p:sp>
      <p:grpSp>
        <p:nvGrpSpPr>
          <p:cNvPr id="35865" name="Group 25"/>
          <p:cNvGrpSpPr>
            <a:grpSpLocks/>
          </p:cNvGrpSpPr>
          <p:nvPr/>
        </p:nvGrpSpPr>
        <p:grpSpPr bwMode="auto">
          <a:xfrm>
            <a:off x="4470400" y="3759200"/>
            <a:ext cx="369888" cy="288925"/>
            <a:chOff x="2816" y="2368"/>
            <a:chExt cx="233" cy="182"/>
          </a:xfrm>
        </p:grpSpPr>
        <p:sp>
          <p:nvSpPr>
            <p:cNvPr id="35866" name="Oval 26"/>
            <p:cNvSpPr>
              <a:spLocks noChangeArrowheads="1"/>
            </p:cNvSpPr>
            <p:nvPr/>
          </p:nvSpPr>
          <p:spPr bwMode="auto">
            <a:xfrm>
              <a:off x="2816" y="2446"/>
              <a:ext cx="86" cy="86"/>
            </a:xfrm>
            <a:prstGeom prst="ellipse">
              <a:avLst/>
            </a:prstGeom>
            <a:solidFill>
              <a:srgbClr val="000000"/>
            </a:solidFill>
            <a:ln w="9525">
              <a:noFill/>
              <a:round/>
              <a:headEnd/>
              <a:tailEnd/>
            </a:ln>
          </p:spPr>
          <p:txBody>
            <a:bodyPr/>
            <a:lstStyle/>
            <a:p>
              <a:endParaRPr lang="en-US"/>
            </a:p>
          </p:txBody>
        </p:sp>
        <p:sp>
          <p:nvSpPr>
            <p:cNvPr id="35867" name="Rectangle 27"/>
            <p:cNvSpPr>
              <a:spLocks noChangeArrowheads="1"/>
            </p:cNvSpPr>
            <p:nvPr/>
          </p:nvSpPr>
          <p:spPr bwMode="auto">
            <a:xfrm>
              <a:off x="2901" y="2368"/>
              <a:ext cx="148"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E</a:t>
              </a:r>
              <a:endParaRPr lang="en-US" sz="2400">
                <a:latin typeface="Times New Roman" pitchFamily="18" charset="0"/>
              </a:endParaRPr>
            </a:p>
          </p:txBody>
        </p:sp>
      </p:grpSp>
      <p:grpSp>
        <p:nvGrpSpPr>
          <p:cNvPr id="35868" name="Group 28"/>
          <p:cNvGrpSpPr>
            <a:grpSpLocks/>
          </p:cNvGrpSpPr>
          <p:nvPr/>
        </p:nvGrpSpPr>
        <p:grpSpPr bwMode="auto">
          <a:xfrm>
            <a:off x="1052513" y="3806825"/>
            <a:ext cx="3854450" cy="2716213"/>
            <a:chOff x="663" y="2398"/>
            <a:chExt cx="2428" cy="1711"/>
          </a:xfrm>
        </p:grpSpPr>
        <p:sp>
          <p:nvSpPr>
            <p:cNvPr id="35869" name="Freeform 29"/>
            <p:cNvSpPr>
              <a:spLocks/>
            </p:cNvSpPr>
            <p:nvPr/>
          </p:nvSpPr>
          <p:spPr bwMode="auto">
            <a:xfrm>
              <a:off x="1082" y="2480"/>
              <a:ext cx="1771" cy="1400"/>
            </a:xfrm>
            <a:custGeom>
              <a:avLst/>
              <a:gdLst/>
              <a:ahLst/>
              <a:cxnLst>
                <a:cxn ang="0">
                  <a:pos x="0" y="0"/>
                </a:cxn>
                <a:cxn ang="0">
                  <a:pos x="1771" y="0"/>
                </a:cxn>
                <a:cxn ang="0">
                  <a:pos x="1771" y="1400"/>
                </a:cxn>
              </a:cxnLst>
              <a:rect l="0" t="0" r="r" b="b"/>
              <a:pathLst>
                <a:path w="1771" h="1400">
                  <a:moveTo>
                    <a:pt x="0" y="0"/>
                  </a:moveTo>
                  <a:lnTo>
                    <a:pt x="1771" y="0"/>
                  </a:lnTo>
                  <a:lnTo>
                    <a:pt x="1771" y="1400"/>
                  </a:lnTo>
                </a:path>
              </a:pathLst>
            </a:custGeom>
            <a:noFill/>
            <a:ln w="20638" cap="flat">
              <a:solidFill>
                <a:schemeClr val="tx1"/>
              </a:solidFill>
              <a:prstDash val="sysDot"/>
              <a:round/>
              <a:headEnd/>
              <a:tailEnd/>
            </a:ln>
          </p:spPr>
          <p:txBody>
            <a:bodyPr/>
            <a:lstStyle/>
            <a:p>
              <a:endParaRPr lang="en-US"/>
            </a:p>
          </p:txBody>
        </p:sp>
        <p:sp>
          <p:nvSpPr>
            <p:cNvPr id="35870" name="Rectangle 30"/>
            <p:cNvSpPr>
              <a:spLocks noChangeArrowheads="1"/>
            </p:cNvSpPr>
            <p:nvPr/>
          </p:nvSpPr>
          <p:spPr bwMode="auto">
            <a:xfrm>
              <a:off x="663" y="2398"/>
              <a:ext cx="401"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2,100</a:t>
              </a:r>
              <a:endParaRPr lang="en-US" sz="2400">
                <a:latin typeface="Times New Roman" pitchFamily="18" charset="0"/>
              </a:endParaRPr>
            </a:p>
          </p:txBody>
        </p:sp>
        <p:sp>
          <p:nvSpPr>
            <p:cNvPr id="35871" name="Rectangle 31"/>
            <p:cNvSpPr>
              <a:spLocks noChangeArrowheads="1"/>
            </p:cNvSpPr>
            <p:nvPr/>
          </p:nvSpPr>
          <p:spPr bwMode="auto">
            <a:xfrm>
              <a:off x="2804" y="3927"/>
              <a:ext cx="287" cy="18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rPr>
                <a:t>750</a:t>
              </a:r>
              <a:endParaRPr lang="en-US" sz="24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856"/>
                                        </p:tgtEl>
                                        <p:attrNameLst>
                                          <p:attrName>style.visibility</p:attrName>
                                        </p:attrNameLst>
                                      </p:cBhvr>
                                      <p:to>
                                        <p:strVal val="visible"/>
                                      </p:to>
                                    </p:set>
                                    <p:animEffect transition="in" filter="dissolve">
                                      <p:cBhvr>
                                        <p:cTn id="7" dur="500"/>
                                        <p:tgtEl>
                                          <p:spTgt spid="3585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6"/>
                                        </p:tgtEl>
                                        <p:attrNameLst>
                                          <p:attrName>style.visibility</p:attrName>
                                        </p:attrNameLst>
                                      </p:cBhvr>
                                      <p:to>
                                        <p:strVal val="visible"/>
                                      </p:to>
                                    </p:set>
                                    <p:animEffect transition="in" filter="strips(downRight)">
                                      <p:cBhvr>
                                        <p:cTn id="12" dur="500"/>
                                        <p:tgtEl>
                                          <p:spTgt spid="3584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35849"/>
                                        </p:tgtEl>
                                        <p:attrNameLst>
                                          <p:attrName>style.visibility</p:attrName>
                                        </p:attrNameLst>
                                      </p:cBhvr>
                                      <p:to>
                                        <p:strVal val="visible"/>
                                      </p:to>
                                    </p:set>
                                    <p:animEffect transition="in" filter="strips(upRight)">
                                      <p:cBhvr>
                                        <p:cTn id="17" dur="500"/>
                                        <p:tgtEl>
                                          <p:spTgt spid="3584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5861"/>
                                        </p:tgtEl>
                                        <p:attrNameLst>
                                          <p:attrName>style.visibility</p:attrName>
                                        </p:attrNameLst>
                                      </p:cBhvr>
                                      <p:to>
                                        <p:strVal val="visible"/>
                                      </p:to>
                                    </p:set>
                                    <p:animEffect transition="in" filter="dissolve">
                                      <p:cBhvr>
                                        <p:cTn id="22" dur="500"/>
                                        <p:tgtEl>
                                          <p:spTgt spid="3586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5847"/>
                                        </p:tgtEl>
                                        <p:attrNameLst>
                                          <p:attrName>style.visibility</p:attrName>
                                        </p:attrNameLst>
                                      </p:cBhvr>
                                      <p:to>
                                        <p:strVal val="visible"/>
                                      </p:to>
                                    </p:set>
                                    <p:animEffect transition="in" filter="strips(upRight)">
                                      <p:cBhvr>
                                        <p:cTn id="27" dur="500"/>
                                        <p:tgtEl>
                                          <p:spTgt spid="3584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5853"/>
                                        </p:tgtEl>
                                        <p:attrNameLst>
                                          <p:attrName>style.visibility</p:attrName>
                                        </p:attrNameLst>
                                      </p:cBhvr>
                                      <p:to>
                                        <p:strVal val="visible"/>
                                      </p:to>
                                    </p:set>
                                    <p:animEffect transition="in" filter="strips(downRight)">
                                      <p:cBhvr>
                                        <p:cTn id="32" dur="500"/>
                                        <p:tgtEl>
                                          <p:spTgt spid="3585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35868"/>
                                        </p:tgtEl>
                                        <p:attrNameLst>
                                          <p:attrName>style.visibility</p:attrName>
                                        </p:attrNameLst>
                                      </p:cBhvr>
                                      <p:to>
                                        <p:strVal val="visible"/>
                                      </p:to>
                                    </p:set>
                                    <p:animEffect transition="in" filter="strips(upRight)">
                                      <p:cBhvr>
                                        <p:cTn id="37" dur="500"/>
                                        <p:tgtEl>
                                          <p:spTgt spid="3586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5865"/>
                                        </p:tgtEl>
                                        <p:attrNameLst>
                                          <p:attrName>style.visibility</p:attrName>
                                        </p:attrNameLst>
                                      </p:cBhvr>
                                      <p:to>
                                        <p:strVal val="visible"/>
                                      </p:to>
                                    </p:set>
                                    <p:animEffect transition="in" filter="dissolve">
                                      <p:cBhvr>
                                        <p:cTn id="42" dur="500"/>
                                        <p:tgtEl>
                                          <p:spTgt spid="35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P spid="3584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73075" y="315913"/>
            <a:ext cx="8213725" cy="796925"/>
          </a:xfrm>
        </p:spPr>
        <p:txBody>
          <a:bodyPr/>
          <a:lstStyle/>
          <a:p>
            <a:r>
              <a:rPr lang="en-US" sz="3100"/>
              <a:t>More Choices: 3 Basic Economic Questions</a:t>
            </a:r>
          </a:p>
        </p:txBody>
      </p:sp>
      <p:sp>
        <p:nvSpPr>
          <p:cNvPr id="18435" name="Rectangle 3"/>
          <p:cNvSpPr>
            <a:spLocks noGrp="1" noChangeArrowheads="1"/>
          </p:cNvSpPr>
          <p:nvPr>
            <p:ph type="body" idx="1"/>
          </p:nvPr>
        </p:nvSpPr>
        <p:spPr>
          <a:xfrm>
            <a:off x="457200" y="914400"/>
            <a:ext cx="8229600" cy="6096000"/>
          </a:xfrm>
        </p:spPr>
        <p:txBody>
          <a:bodyPr/>
          <a:lstStyle/>
          <a:p>
            <a:pPr>
              <a:lnSpc>
                <a:spcPct val="80000"/>
              </a:lnSpc>
            </a:pPr>
            <a:r>
              <a:rPr lang="en-US" sz="2400"/>
              <a:t>1. What to produce?</a:t>
            </a:r>
          </a:p>
          <a:p>
            <a:pPr lvl="1">
              <a:lnSpc>
                <a:spcPct val="80000"/>
              </a:lnSpc>
            </a:pPr>
            <a:r>
              <a:rPr lang="en-US" sz="2000"/>
              <a:t>Goods and Services</a:t>
            </a:r>
          </a:p>
          <a:p>
            <a:pPr lvl="2">
              <a:lnSpc>
                <a:spcPct val="80000"/>
              </a:lnSpc>
            </a:pPr>
            <a:r>
              <a:rPr lang="en-US" sz="1800"/>
              <a:t>Good</a:t>
            </a:r>
          </a:p>
          <a:p>
            <a:pPr lvl="3">
              <a:lnSpc>
                <a:spcPct val="80000"/>
              </a:lnSpc>
            </a:pPr>
            <a:r>
              <a:rPr lang="en-US" sz="1600"/>
              <a:t>Tangible commodity</a:t>
            </a:r>
          </a:p>
          <a:p>
            <a:pPr lvl="3">
              <a:lnSpc>
                <a:spcPct val="80000"/>
              </a:lnSpc>
            </a:pPr>
            <a:r>
              <a:rPr lang="en-US" sz="1600"/>
              <a:t>Consumer Good: Intended for final use by consumer</a:t>
            </a:r>
          </a:p>
          <a:p>
            <a:pPr lvl="3">
              <a:lnSpc>
                <a:spcPct val="80000"/>
              </a:lnSpc>
            </a:pPr>
            <a:r>
              <a:rPr lang="en-US" sz="1600"/>
              <a:t>Capital Good: A good used to make other goods and services</a:t>
            </a:r>
          </a:p>
          <a:p>
            <a:pPr lvl="3">
              <a:lnSpc>
                <a:spcPct val="80000"/>
              </a:lnSpc>
            </a:pPr>
            <a:r>
              <a:rPr lang="en-US" sz="1600"/>
              <a:t>Durable Good: Lasts 3 or more years with regular use</a:t>
            </a:r>
          </a:p>
          <a:p>
            <a:pPr lvl="3">
              <a:lnSpc>
                <a:spcPct val="80000"/>
              </a:lnSpc>
            </a:pPr>
            <a:r>
              <a:rPr lang="en-US" sz="1600"/>
              <a:t>Nondurable Good: Lasts less than 3 years with reg. use</a:t>
            </a:r>
          </a:p>
          <a:p>
            <a:pPr lvl="2">
              <a:lnSpc>
                <a:spcPct val="80000"/>
              </a:lnSpc>
            </a:pPr>
            <a:r>
              <a:rPr lang="en-US" sz="1800"/>
              <a:t>Services: </a:t>
            </a:r>
          </a:p>
          <a:p>
            <a:pPr lvl="3">
              <a:lnSpc>
                <a:spcPct val="80000"/>
              </a:lnSpc>
            </a:pPr>
            <a:r>
              <a:rPr lang="en-US" sz="1600"/>
              <a:t>Work that is performed for someone; can’t be touched or felt</a:t>
            </a:r>
          </a:p>
          <a:p>
            <a:pPr>
              <a:lnSpc>
                <a:spcPct val="80000"/>
              </a:lnSpc>
            </a:pPr>
            <a:r>
              <a:rPr lang="en-US" sz="2400"/>
              <a:t>2. How to produce?</a:t>
            </a:r>
          </a:p>
          <a:p>
            <a:pPr lvl="1">
              <a:lnSpc>
                <a:spcPct val="80000"/>
              </a:lnSpc>
            </a:pPr>
            <a:r>
              <a:rPr lang="en-US" sz="2000"/>
              <a:t>Hand made; with robots; in China, Mexico, or South GA</a:t>
            </a:r>
          </a:p>
          <a:p>
            <a:pPr>
              <a:lnSpc>
                <a:spcPct val="80000"/>
              </a:lnSpc>
            </a:pPr>
            <a:r>
              <a:rPr lang="en-US" sz="2400"/>
              <a:t>3. For whom to produce?</a:t>
            </a:r>
          </a:p>
          <a:p>
            <a:pPr lvl="1">
              <a:lnSpc>
                <a:spcPct val="80000"/>
              </a:lnSpc>
            </a:pPr>
            <a:r>
              <a:rPr lang="en-US" sz="2000"/>
              <a:t>Consumers</a:t>
            </a:r>
          </a:p>
          <a:p>
            <a:pPr lvl="2">
              <a:lnSpc>
                <a:spcPct val="80000"/>
              </a:lnSpc>
            </a:pPr>
            <a:r>
              <a:rPr lang="en-US" sz="1800"/>
              <a:t>People using goods and services</a:t>
            </a:r>
          </a:p>
          <a:p>
            <a:pPr lvl="2">
              <a:lnSpc>
                <a:spcPct val="80000"/>
              </a:lnSpc>
            </a:pPr>
            <a:r>
              <a:rPr lang="en-US" sz="1800"/>
              <a:t>What type of consumer? Man? Woman? Rich? Poor? Americans? French?</a:t>
            </a:r>
          </a:p>
          <a:p>
            <a:pPr lvl="2">
              <a:lnSpc>
                <a:spcPct val="80000"/>
              </a:lnSpc>
            </a:pPr>
            <a:r>
              <a:rPr lang="en-US" sz="1800"/>
              <a:t>Consumption</a:t>
            </a:r>
          </a:p>
          <a:p>
            <a:pPr lvl="3">
              <a:lnSpc>
                <a:spcPct val="80000"/>
              </a:lnSpc>
            </a:pPr>
            <a:r>
              <a:rPr lang="en-US" sz="1600"/>
              <a:t>The process of using up goods and services</a:t>
            </a:r>
          </a:p>
          <a:p>
            <a:pPr lvl="2">
              <a:lnSpc>
                <a:spcPct val="80000"/>
              </a:lnSpc>
            </a:pPr>
            <a:r>
              <a:rPr lang="en-US" sz="1800"/>
              <a:t>Conspicuous Consumption</a:t>
            </a:r>
          </a:p>
          <a:p>
            <a:pPr lvl="3">
              <a:lnSpc>
                <a:spcPct val="80000"/>
              </a:lnSpc>
            </a:pPr>
            <a:r>
              <a:rPr lang="en-US" sz="1600"/>
              <a:t>Use of goods and services to impress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435">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435">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435">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435">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435">
                                            <p:txEl>
                                              <p:pRg st="17" end="1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435">
                                            <p:txEl>
                                              <p:pRg st="18" end="1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43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Even More Choices: Goals for a Society</a:t>
            </a:r>
          </a:p>
        </p:txBody>
      </p:sp>
      <p:sp>
        <p:nvSpPr>
          <p:cNvPr id="21509" name="Rectangle 5"/>
          <p:cNvSpPr>
            <a:spLocks noGrp="1" noChangeArrowheads="1"/>
          </p:cNvSpPr>
          <p:nvPr>
            <p:ph type="body" idx="1"/>
          </p:nvPr>
        </p:nvSpPr>
        <p:spPr>
          <a:xfrm>
            <a:off x="457200" y="1600200"/>
            <a:ext cx="8229600" cy="5029200"/>
          </a:xfrm>
        </p:spPr>
        <p:txBody>
          <a:bodyPr/>
          <a:lstStyle/>
          <a:p>
            <a:pPr>
              <a:lnSpc>
                <a:spcPct val="80000"/>
              </a:lnSpc>
            </a:pPr>
            <a:r>
              <a:rPr lang="en-US" sz="1800">
                <a:solidFill>
                  <a:srgbClr val="009900"/>
                </a:solidFill>
              </a:rPr>
              <a:t>Broad Social Goals Handout</a:t>
            </a:r>
          </a:p>
          <a:p>
            <a:pPr>
              <a:lnSpc>
                <a:spcPct val="80000"/>
              </a:lnSpc>
            </a:pPr>
            <a:r>
              <a:rPr lang="en-US" sz="1800"/>
              <a:t>Economic Efficiency</a:t>
            </a:r>
          </a:p>
          <a:p>
            <a:pPr lvl="1">
              <a:lnSpc>
                <a:spcPct val="80000"/>
              </a:lnSpc>
            </a:pPr>
            <a:r>
              <a:rPr lang="en-US" sz="1600"/>
              <a:t>Refers to how well scarce productive resources are allocated to produce the goods and services people want and how well inputs are used in the production process to keep production costs as low as possible.</a:t>
            </a:r>
          </a:p>
          <a:p>
            <a:pPr>
              <a:lnSpc>
                <a:spcPct val="80000"/>
              </a:lnSpc>
            </a:pPr>
            <a:r>
              <a:rPr lang="en-US" sz="1800"/>
              <a:t>Economic Equity</a:t>
            </a:r>
          </a:p>
          <a:p>
            <a:pPr lvl="1">
              <a:lnSpc>
                <a:spcPct val="80000"/>
              </a:lnSpc>
            </a:pPr>
            <a:r>
              <a:rPr lang="en-US" sz="1600"/>
              <a:t>Means what is “fair.” Economic actions and policies have to be evaluated in terms of what people think is right or wrong. This usually deals with questions of income and wealth. Equal outcomes VS equal opportunities.</a:t>
            </a:r>
          </a:p>
          <a:p>
            <a:pPr>
              <a:lnSpc>
                <a:spcPct val="80000"/>
              </a:lnSpc>
            </a:pPr>
            <a:r>
              <a:rPr lang="en-US" sz="1800"/>
              <a:t>Economic Freedom</a:t>
            </a:r>
          </a:p>
          <a:p>
            <a:pPr lvl="1">
              <a:lnSpc>
                <a:spcPct val="80000"/>
              </a:lnSpc>
            </a:pPr>
            <a:r>
              <a:rPr lang="en-US" sz="1600"/>
              <a:t>Refers to things such as the freedom for consumers to decide how to spend and save their incomes, the freedom of workers to change jobs and join unions, and the freedom of individuals to establish new businesses and close old ones.</a:t>
            </a:r>
          </a:p>
          <a:p>
            <a:pPr>
              <a:lnSpc>
                <a:spcPct val="80000"/>
              </a:lnSpc>
            </a:pPr>
            <a:r>
              <a:rPr lang="en-US" sz="1800"/>
              <a:t>Economic Growth</a:t>
            </a:r>
          </a:p>
          <a:p>
            <a:pPr lvl="1">
              <a:lnSpc>
                <a:spcPct val="80000"/>
              </a:lnSpc>
            </a:pPr>
            <a:r>
              <a:rPr lang="en-US" sz="1600"/>
              <a:t>Refers to increasing the production of goods and services over time. </a:t>
            </a:r>
          </a:p>
          <a:p>
            <a:pPr>
              <a:lnSpc>
                <a:spcPct val="80000"/>
              </a:lnSpc>
            </a:pPr>
            <a:r>
              <a:rPr lang="en-US" sz="1800"/>
              <a:t>Economic Security</a:t>
            </a:r>
          </a:p>
          <a:p>
            <a:pPr lvl="1">
              <a:lnSpc>
                <a:spcPct val="80000"/>
              </a:lnSpc>
            </a:pPr>
            <a:r>
              <a:rPr lang="en-US" sz="1600"/>
              <a:t>Refers to protecting consumers, producers, and resource owners from risks that exist in society. Each society must decide from which uncertainties individuals can and should be protected and whether individuals, employers, or the government should pay for this protection.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50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50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50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9">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50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Types of Economies</a:t>
            </a:r>
          </a:p>
        </p:txBody>
      </p:sp>
      <p:sp>
        <p:nvSpPr>
          <p:cNvPr id="20483" name="Rectangle 3"/>
          <p:cNvSpPr>
            <a:spLocks noGrp="1" noChangeArrowheads="1"/>
          </p:cNvSpPr>
          <p:nvPr>
            <p:ph type="body" idx="1"/>
          </p:nvPr>
        </p:nvSpPr>
        <p:spPr>
          <a:xfrm>
            <a:off x="457200" y="1219200"/>
            <a:ext cx="8229600" cy="5638800"/>
          </a:xfrm>
        </p:spPr>
        <p:txBody>
          <a:bodyPr/>
          <a:lstStyle/>
          <a:p>
            <a:pPr>
              <a:lnSpc>
                <a:spcPct val="90000"/>
              </a:lnSpc>
            </a:pPr>
            <a:r>
              <a:rPr lang="en-US" sz="2800"/>
              <a:t>Societies must answer the 3 Basic Questions and decide what goals are important to them. Thus, they organize their economies into 4 basic categories based on how they answer these questions and how they rank the economic goals of their society.</a:t>
            </a:r>
          </a:p>
          <a:p>
            <a:pPr lvl="2">
              <a:lnSpc>
                <a:spcPct val="90000"/>
              </a:lnSpc>
            </a:pPr>
            <a:r>
              <a:rPr lang="en-US" sz="2000"/>
              <a:t>Traditional</a:t>
            </a:r>
          </a:p>
          <a:p>
            <a:pPr lvl="3">
              <a:lnSpc>
                <a:spcPct val="90000"/>
              </a:lnSpc>
            </a:pPr>
            <a:r>
              <a:rPr lang="en-US" sz="1800"/>
              <a:t>Characteristics, strengths, weaknesses</a:t>
            </a:r>
          </a:p>
          <a:p>
            <a:pPr lvl="2">
              <a:lnSpc>
                <a:spcPct val="90000"/>
              </a:lnSpc>
            </a:pPr>
            <a:r>
              <a:rPr lang="en-US" sz="2000"/>
              <a:t>Command</a:t>
            </a:r>
          </a:p>
          <a:p>
            <a:pPr lvl="3">
              <a:lnSpc>
                <a:spcPct val="90000"/>
              </a:lnSpc>
            </a:pPr>
            <a:r>
              <a:rPr lang="en-US" sz="1800"/>
              <a:t>Characteristics, strengths, weaknesses</a:t>
            </a:r>
          </a:p>
          <a:p>
            <a:pPr lvl="2">
              <a:lnSpc>
                <a:spcPct val="90000"/>
              </a:lnSpc>
            </a:pPr>
            <a:r>
              <a:rPr lang="en-US" sz="2000"/>
              <a:t>Market</a:t>
            </a:r>
          </a:p>
          <a:p>
            <a:pPr lvl="3">
              <a:lnSpc>
                <a:spcPct val="90000"/>
              </a:lnSpc>
            </a:pPr>
            <a:r>
              <a:rPr lang="en-US" sz="1800"/>
              <a:t>Characteristics, strengths, weaknesses</a:t>
            </a:r>
          </a:p>
          <a:p>
            <a:pPr lvl="3">
              <a:lnSpc>
                <a:spcPct val="90000"/>
              </a:lnSpc>
            </a:pPr>
            <a:r>
              <a:rPr lang="en-US" sz="1800"/>
              <a:t>“Laissez Faire” and Adam Smith</a:t>
            </a:r>
          </a:p>
          <a:p>
            <a:pPr lvl="2">
              <a:lnSpc>
                <a:spcPct val="90000"/>
              </a:lnSpc>
            </a:pPr>
            <a:r>
              <a:rPr lang="en-US" sz="2000"/>
              <a:t>Mixed (U.S.)</a:t>
            </a:r>
          </a:p>
          <a:p>
            <a:pPr lvl="3">
              <a:lnSpc>
                <a:spcPct val="90000"/>
              </a:lnSpc>
            </a:pPr>
            <a:r>
              <a:rPr lang="en-US" sz="1800"/>
              <a:t>Characteristics, strengths, weaknesses</a:t>
            </a:r>
          </a:p>
        </p:txBody>
      </p:sp>
      <p:pic>
        <p:nvPicPr>
          <p:cNvPr id="20487" name="Picture 7" descr="american-flag"/>
          <p:cNvPicPr>
            <a:picLocks noChangeAspect="1" noChangeArrowheads="1"/>
          </p:cNvPicPr>
          <p:nvPr/>
        </p:nvPicPr>
        <p:blipFill>
          <a:blip r:embed="rId2" cstate="print"/>
          <a:srcRect/>
          <a:stretch>
            <a:fillRect/>
          </a:stretch>
        </p:blipFill>
        <p:spPr bwMode="auto">
          <a:xfrm>
            <a:off x="457200" y="5943600"/>
            <a:ext cx="990600" cy="623888"/>
          </a:xfrm>
          <a:prstGeom prst="rect">
            <a:avLst/>
          </a:prstGeom>
          <a:noFill/>
        </p:spPr>
      </p:pic>
      <p:pic>
        <p:nvPicPr>
          <p:cNvPr id="20489" name="Picture 9" descr="200px-Flag_of_Hong_Kong"/>
          <p:cNvPicPr>
            <a:picLocks noChangeAspect="1" noChangeArrowheads="1"/>
          </p:cNvPicPr>
          <p:nvPr/>
        </p:nvPicPr>
        <p:blipFill>
          <a:blip r:embed="rId3" cstate="print"/>
          <a:srcRect/>
          <a:stretch>
            <a:fillRect/>
          </a:stretch>
        </p:blipFill>
        <p:spPr bwMode="auto">
          <a:xfrm>
            <a:off x="457200" y="5181600"/>
            <a:ext cx="990600" cy="658813"/>
          </a:xfrm>
          <a:prstGeom prst="rect">
            <a:avLst/>
          </a:prstGeom>
          <a:noFill/>
        </p:spPr>
      </p:pic>
      <p:pic>
        <p:nvPicPr>
          <p:cNvPr id="20491" name="Picture 11" descr="Bangladesh Flag"/>
          <p:cNvPicPr>
            <a:picLocks noChangeAspect="1" noChangeArrowheads="1"/>
          </p:cNvPicPr>
          <p:nvPr/>
        </p:nvPicPr>
        <p:blipFill>
          <a:blip r:embed="rId4" cstate="print"/>
          <a:srcRect/>
          <a:stretch>
            <a:fillRect/>
          </a:stretch>
        </p:blipFill>
        <p:spPr bwMode="auto">
          <a:xfrm>
            <a:off x="457200" y="3697288"/>
            <a:ext cx="990600" cy="595312"/>
          </a:xfrm>
          <a:prstGeom prst="rect">
            <a:avLst/>
          </a:prstGeom>
          <a:noFill/>
        </p:spPr>
      </p:pic>
      <p:pic>
        <p:nvPicPr>
          <p:cNvPr id="20493" name="Picture 13" descr="cuba-flag"/>
          <p:cNvPicPr>
            <a:picLocks noChangeAspect="1" noChangeArrowheads="1"/>
          </p:cNvPicPr>
          <p:nvPr/>
        </p:nvPicPr>
        <p:blipFill>
          <a:blip r:embed="rId5" cstate="print"/>
          <a:srcRect/>
          <a:stretch>
            <a:fillRect/>
          </a:stretch>
        </p:blipFill>
        <p:spPr bwMode="auto">
          <a:xfrm>
            <a:off x="152400" y="4419600"/>
            <a:ext cx="1295400" cy="647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8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48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48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r>
              <a:rPr lang="en-US" sz="4000"/>
              <a:t>Our Version of the Mixed Economy:</a:t>
            </a:r>
            <a:br>
              <a:rPr lang="en-US" sz="4000"/>
            </a:br>
            <a:r>
              <a:rPr lang="en-US" sz="4000"/>
              <a:t>The Free Enterprise System</a:t>
            </a:r>
          </a:p>
        </p:txBody>
      </p:sp>
      <p:sp>
        <p:nvSpPr>
          <p:cNvPr id="24579" name="Rectangle 3"/>
          <p:cNvSpPr>
            <a:spLocks noGrp="1" noChangeArrowheads="1"/>
          </p:cNvSpPr>
          <p:nvPr>
            <p:ph type="body" idx="1"/>
          </p:nvPr>
        </p:nvSpPr>
        <p:spPr>
          <a:xfrm>
            <a:off x="457200" y="1219200"/>
            <a:ext cx="8305800" cy="5638800"/>
          </a:xfrm>
        </p:spPr>
        <p:txBody>
          <a:bodyPr/>
          <a:lstStyle/>
          <a:p>
            <a:pPr>
              <a:lnSpc>
                <a:spcPct val="80000"/>
              </a:lnSpc>
            </a:pPr>
            <a:r>
              <a:rPr lang="en-US" sz="2400"/>
              <a:t>Free Enterprise System Characteristics</a:t>
            </a:r>
          </a:p>
          <a:p>
            <a:pPr lvl="1">
              <a:lnSpc>
                <a:spcPct val="80000"/>
              </a:lnSpc>
            </a:pPr>
            <a:r>
              <a:rPr lang="en-US" sz="2000"/>
              <a:t>Economic Freedom</a:t>
            </a:r>
          </a:p>
          <a:p>
            <a:pPr lvl="1">
              <a:lnSpc>
                <a:spcPct val="80000"/>
              </a:lnSpc>
            </a:pPr>
            <a:r>
              <a:rPr lang="en-US" sz="2000"/>
              <a:t>Voluntary Exchange</a:t>
            </a:r>
          </a:p>
          <a:p>
            <a:pPr lvl="2">
              <a:lnSpc>
                <a:spcPct val="80000"/>
              </a:lnSpc>
            </a:pPr>
            <a:r>
              <a:rPr lang="en-US" sz="1800"/>
              <a:t>Buyers and sellers freely and willingly engaging</a:t>
            </a:r>
          </a:p>
          <a:p>
            <a:pPr lvl="3">
              <a:lnSpc>
                <a:spcPct val="80000"/>
              </a:lnSpc>
            </a:pPr>
            <a:r>
              <a:rPr lang="en-US" sz="1600"/>
              <a:t>Both are better off after the exchange, because they believe that what they receive is worth more than what they gave.</a:t>
            </a:r>
          </a:p>
          <a:p>
            <a:pPr lvl="4">
              <a:lnSpc>
                <a:spcPct val="80000"/>
              </a:lnSpc>
            </a:pPr>
            <a:r>
              <a:rPr lang="en-US" sz="1600"/>
              <a:t>In other words, their Marginal Benefit was greater than their Marginal Cost</a:t>
            </a:r>
          </a:p>
          <a:p>
            <a:pPr lvl="1">
              <a:lnSpc>
                <a:spcPct val="80000"/>
              </a:lnSpc>
            </a:pPr>
            <a:r>
              <a:rPr lang="en-US" sz="2000"/>
              <a:t>Private Property</a:t>
            </a:r>
          </a:p>
          <a:p>
            <a:pPr lvl="2">
              <a:lnSpc>
                <a:spcPct val="80000"/>
              </a:lnSpc>
            </a:pPr>
            <a:r>
              <a:rPr lang="en-US" sz="1800"/>
              <a:t>Concept that people have the right and privilege to control their possessions as they wish</a:t>
            </a:r>
          </a:p>
          <a:p>
            <a:pPr lvl="3">
              <a:lnSpc>
                <a:spcPct val="80000"/>
              </a:lnSpc>
            </a:pPr>
            <a:r>
              <a:rPr lang="en-US" sz="1600"/>
              <a:t>House/Car or Talents/Skills</a:t>
            </a:r>
          </a:p>
          <a:p>
            <a:pPr lvl="1">
              <a:lnSpc>
                <a:spcPct val="80000"/>
              </a:lnSpc>
            </a:pPr>
            <a:r>
              <a:rPr lang="en-US" sz="2000"/>
              <a:t>Profit Motive</a:t>
            </a:r>
          </a:p>
          <a:p>
            <a:pPr lvl="2">
              <a:lnSpc>
                <a:spcPct val="80000"/>
              </a:lnSpc>
            </a:pPr>
            <a:r>
              <a:rPr lang="en-US" sz="1800"/>
              <a:t>Parties must believe they profit from exchange: MB &gt; MC</a:t>
            </a:r>
          </a:p>
          <a:p>
            <a:pPr lvl="3">
              <a:lnSpc>
                <a:spcPct val="80000"/>
              </a:lnSpc>
            </a:pPr>
            <a:r>
              <a:rPr lang="en-US" sz="1600"/>
              <a:t>Profit</a:t>
            </a:r>
          </a:p>
          <a:p>
            <a:pPr lvl="4">
              <a:lnSpc>
                <a:spcPct val="80000"/>
              </a:lnSpc>
            </a:pPr>
            <a:r>
              <a:rPr lang="en-US" sz="1600"/>
              <a:t>Extent to which person or organization believes he/she is better off at the end of a period than they were at the beginning</a:t>
            </a:r>
          </a:p>
          <a:p>
            <a:pPr lvl="3">
              <a:lnSpc>
                <a:spcPct val="80000"/>
              </a:lnSpc>
            </a:pPr>
            <a:r>
              <a:rPr lang="en-US" sz="1600"/>
              <a:t>Profit Motive</a:t>
            </a:r>
          </a:p>
          <a:p>
            <a:pPr lvl="4">
              <a:lnSpc>
                <a:spcPct val="80000"/>
              </a:lnSpc>
            </a:pPr>
            <a:r>
              <a:rPr lang="en-US" sz="1600"/>
              <a:t>Force that drives people to improve their well-being</a:t>
            </a:r>
          </a:p>
          <a:p>
            <a:pPr lvl="4">
              <a:lnSpc>
                <a:spcPct val="80000"/>
              </a:lnSpc>
            </a:pPr>
            <a:r>
              <a:rPr lang="en-US" sz="1600"/>
              <a:t>Responsible for most growth</a:t>
            </a:r>
          </a:p>
          <a:p>
            <a:pPr lvl="4">
              <a:lnSpc>
                <a:spcPct val="80000"/>
              </a:lnSpc>
            </a:pPr>
            <a:r>
              <a:rPr lang="en-US" sz="1600"/>
              <a:t>The incentive to make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579">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579">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579">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579">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79">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79">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57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Free Enterprise System cont.</a:t>
            </a:r>
          </a:p>
        </p:txBody>
      </p:sp>
      <p:sp>
        <p:nvSpPr>
          <p:cNvPr id="25603" name="Rectangle 3"/>
          <p:cNvSpPr>
            <a:spLocks noGrp="1" noChangeArrowheads="1"/>
          </p:cNvSpPr>
          <p:nvPr>
            <p:ph type="body" idx="1"/>
          </p:nvPr>
        </p:nvSpPr>
        <p:spPr/>
        <p:txBody>
          <a:bodyPr/>
          <a:lstStyle/>
          <a:p>
            <a:pPr>
              <a:lnSpc>
                <a:spcPct val="90000"/>
              </a:lnSpc>
            </a:pPr>
            <a:r>
              <a:rPr lang="en-US" sz="2800"/>
              <a:t>Capitalism	</a:t>
            </a:r>
          </a:p>
          <a:p>
            <a:pPr lvl="1">
              <a:lnSpc>
                <a:spcPct val="90000"/>
              </a:lnSpc>
            </a:pPr>
            <a:r>
              <a:rPr lang="en-US" sz="2400"/>
              <a:t>System where individuals own FOP</a:t>
            </a:r>
          </a:p>
          <a:p>
            <a:pPr>
              <a:lnSpc>
                <a:spcPct val="90000"/>
              </a:lnSpc>
            </a:pPr>
            <a:r>
              <a:rPr lang="en-US" sz="2800"/>
              <a:t>Competition</a:t>
            </a:r>
          </a:p>
          <a:p>
            <a:pPr lvl="1">
              <a:lnSpc>
                <a:spcPct val="90000"/>
              </a:lnSpc>
            </a:pPr>
            <a:r>
              <a:rPr lang="en-US" sz="2400"/>
              <a:t>Struggle to attract buyers</a:t>
            </a:r>
          </a:p>
          <a:p>
            <a:pPr lvl="1">
              <a:lnSpc>
                <a:spcPct val="90000"/>
              </a:lnSpc>
            </a:pPr>
            <a:r>
              <a:rPr lang="en-US" sz="2400"/>
              <a:t>Free Enterprise System allows this to flourish</a:t>
            </a:r>
          </a:p>
          <a:p>
            <a:pPr lvl="1">
              <a:lnSpc>
                <a:spcPct val="90000"/>
              </a:lnSpc>
            </a:pPr>
            <a:r>
              <a:rPr lang="en-US" sz="2400"/>
              <a:t>Incentives Help Drive Competition</a:t>
            </a:r>
          </a:p>
          <a:p>
            <a:pPr lvl="2">
              <a:lnSpc>
                <a:spcPct val="90000"/>
              </a:lnSpc>
            </a:pPr>
            <a:r>
              <a:rPr lang="en-US" sz="2000"/>
              <a:t>Businesses have an incentive to be efficient and keep costs low to increase profits.</a:t>
            </a:r>
          </a:p>
          <a:p>
            <a:pPr lvl="2">
              <a:lnSpc>
                <a:spcPct val="90000"/>
              </a:lnSpc>
            </a:pPr>
            <a:r>
              <a:rPr lang="en-US" sz="2000"/>
              <a:t>Individuals have an incentive to be efficient to be able to buy more goods and services</a:t>
            </a:r>
          </a:p>
          <a:p>
            <a:pPr lvl="2">
              <a:lnSpc>
                <a:spcPct val="90000"/>
              </a:lnSpc>
            </a:pPr>
            <a:r>
              <a:rPr lang="en-US" sz="2000"/>
              <a:t>Thus, our system has built in incentives to become more efficient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229600" cy="990600"/>
          </a:xfrm>
        </p:spPr>
        <p:txBody>
          <a:bodyPr/>
          <a:lstStyle/>
          <a:p>
            <a:r>
              <a:rPr lang="en-US"/>
              <a:t>Free Enterprise System cont.</a:t>
            </a:r>
          </a:p>
        </p:txBody>
      </p:sp>
      <p:sp>
        <p:nvSpPr>
          <p:cNvPr id="26627" name="Rectangle 3"/>
          <p:cNvSpPr>
            <a:spLocks noGrp="1" noChangeArrowheads="1"/>
          </p:cNvSpPr>
          <p:nvPr>
            <p:ph type="body" idx="1"/>
          </p:nvPr>
        </p:nvSpPr>
        <p:spPr>
          <a:xfrm>
            <a:off x="457200" y="838200"/>
            <a:ext cx="8229600" cy="6019800"/>
          </a:xfrm>
        </p:spPr>
        <p:txBody>
          <a:bodyPr/>
          <a:lstStyle/>
          <a:p>
            <a:pPr>
              <a:lnSpc>
                <a:spcPct val="80000"/>
              </a:lnSpc>
            </a:pPr>
            <a:r>
              <a:rPr lang="en-US" sz="2400"/>
              <a:t>Roles in the System</a:t>
            </a:r>
          </a:p>
          <a:p>
            <a:pPr lvl="1">
              <a:lnSpc>
                <a:spcPct val="80000"/>
              </a:lnSpc>
            </a:pPr>
            <a:r>
              <a:rPr lang="en-US" sz="2000"/>
              <a:t>Entrepreneur</a:t>
            </a:r>
          </a:p>
          <a:p>
            <a:pPr lvl="2">
              <a:lnSpc>
                <a:spcPct val="80000"/>
              </a:lnSpc>
            </a:pPr>
            <a:r>
              <a:rPr lang="en-US" sz="1800"/>
              <a:t>Risk taker; Identifies area to make a profit</a:t>
            </a:r>
          </a:p>
          <a:p>
            <a:pPr lvl="3">
              <a:lnSpc>
                <a:spcPct val="80000"/>
              </a:lnSpc>
            </a:pPr>
            <a:r>
              <a:rPr lang="en-US" sz="1600"/>
              <a:t>Others notice profit and create competition</a:t>
            </a:r>
          </a:p>
          <a:p>
            <a:pPr lvl="1">
              <a:lnSpc>
                <a:spcPct val="80000"/>
              </a:lnSpc>
            </a:pPr>
            <a:r>
              <a:rPr lang="en-US" sz="2000"/>
              <a:t>Consumer</a:t>
            </a:r>
          </a:p>
          <a:p>
            <a:pPr lvl="2">
              <a:lnSpc>
                <a:spcPct val="80000"/>
              </a:lnSpc>
            </a:pPr>
            <a:r>
              <a:rPr lang="en-US" sz="1800"/>
              <a:t>Determine what is produced</a:t>
            </a:r>
          </a:p>
          <a:p>
            <a:pPr lvl="3">
              <a:lnSpc>
                <a:spcPct val="80000"/>
              </a:lnSpc>
            </a:pPr>
            <a:r>
              <a:rPr lang="en-US" sz="1600"/>
              <a:t>Consumer Sovereignty</a:t>
            </a:r>
          </a:p>
          <a:p>
            <a:pPr lvl="4">
              <a:lnSpc>
                <a:spcPct val="80000"/>
              </a:lnSpc>
            </a:pPr>
            <a:r>
              <a:rPr lang="en-US" sz="1600"/>
              <a:t>“Ruler of the Market”</a:t>
            </a:r>
          </a:p>
          <a:p>
            <a:pPr lvl="1">
              <a:lnSpc>
                <a:spcPct val="80000"/>
              </a:lnSpc>
            </a:pPr>
            <a:r>
              <a:rPr lang="en-US" sz="2000"/>
              <a:t>Government</a:t>
            </a:r>
          </a:p>
          <a:p>
            <a:pPr lvl="2">
              <a:lnSpc>
                <a:spcPct val="80000"/>
              </a:lnSpc>
            </a:pPr>
            <a:r>
              <a:rPr lang="en-US" sz="1800"/>
              <a:t>Protector</a:t>
            </a:r>
          </a:p>
          <a:p>
            <a:pPr lvl="3">
              <a:lnSpc>
                <a:spcPct val="80000"/>
              </a:lnSpc>
            </a:pPr>
            <a:r>
              <a:rPr lang="en-US" sz="1600"/>
              <a:t>Protects individuals ex. FDA, SEC, FBI</a:t>
            </a:r>
          </a:p>
          <a:p>
            <a:pPr lvl="3">
              <a:lnSpc>
                <a:spcPct val="80000"/>
              </a:lnSpc>
            </a:pPr>
            <a:r>
              <a:rPr lang="en-US" sz="1600"/>
              <a:t>Enforces contracts, protects private property, ensures fair play</a:t>
            </a:r>
          </a:p>
          <a:p>
            <a:pPr lvl="2">
              <a:lnSpc>
                <a:spcPct val="80000"/>
              </a:lnSpc>
            </a:pPr>
            <a:r>
              <a:rPr lang="en-US" sz="1800"/>
              <a:t>Producer and Consumer</a:t>
            </a:r>
          </a:p>
          <a:p>
            <a:pPr lvl="3">
              <a:lnSpc>
                <a:spcPct val="80000"/>
              </a:lnSpc>
            </a:pPr>
            <a:r>
              <a:rPr lang="en-US" sz="1600"/>
              <a:t>Provides services ex. Police, army, schools</a:t>
            </a:r>
          </a:p>
          <a:p>
            <a:pPr lvl="3">
              <a:lnSpc>
                <a:spcPct val="80000"/>
              </a:lnSpc>
            </a:pPr>
            <a:r>
              <a:rPr lang="en-US" sz="1600"/>
              <a:t>Consumes factors to produce things</a:t>
            </a:r>
          </a:p>
          <a:p>
            <a:pPr lvl="2">
              <a:lnSpc>
                <a:spcPct val="80000"/>
              </a:lnSpc>
            </a:pPr>
            <a:r>
              <a:rPr lang="en-US" sz="1800"/>
              <a:t>Regulator</a:t>
            </a:r>
          </a:p>
          <a:p>
            <a:pPr lvl="3">
              <a:lnSpc>
                <a:spcPct val="80000"/>
              </a:lnSpc>
            </a:pPr>
            <a:r>
              <a:rPr lang="en-US" sz="1600"/>
              <a:t>Preserves competition ex. Microsoft</a:t>
            </a:r>
          </a:p>
          <a:p>
            <a:pPr lvl="3">
              <a:lnSpc>
                <a:spcPct val="80000"/>
              </a:lnSpc>
            </a:pPr>
            <a:r>
              <a:rPr lang="en-US" sz="1600"/>
              <a:t>Oversees communication, nuclear power, banking</a:t>
            </a:r>
          </a:p>
          <a:p>
            <a:pPr lvl="2">
              <a:lnSpc>
                <a:spcPct val="80000"/>
              </a:lnSpc>
            </a:pPr>
            <a:r>
              <a:rPr lang="en-US" sz="1800"/>
              <a:t>Promoter of national goals</a:t>
            </a:r>
          </a:p>
          <a:p>
            <a:pPr lvl="3">
              <a:lnSpc>
                <a:spcPct val="80000"/>
              </a:lnSpc>
            </a:pPr>
            <a:r>
              <a:rPr lang="en-US" sz="1600"/>
              <a:t>Creates mixed economy</a:t>
            </a:r>
          </a:p>
          <a:p>
            <a:pPr lvl="4">
              <a:lnSpc>
                <a:spcPct val="80000"/>
              </a:lnSpc>
            </a:pPr>
            <a:r>
              <a:rPr lang="en-US" sz="1600"/>
              <a:t>People carry on economic affairs freely, but are subject to economic intervention and regulation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62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62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627">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627">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627">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627">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6627">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627">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627">
                                            <p:txEl>
                                              <p:pRg st="17" end="1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6627">
                                            <p:txEl>
                                              <p:pRg st="18" end="1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627">
                                            <p:txEl>
                                              <p:pRg st="19" end="1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6627">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Essential Questions</a:t>
            </a:r>
          </a:p>
        </p:txBody>
      </p:sp>
      <p:sp>
        <p:nvSpPr>
          <p:cNvPr id="30723" name="Rectangle 3"/>
          <p:cNvSpPr>
            <a:spLocks noGrp="1" noChangeArrowheads="1"/>
          </p:cNvSpPr>
          <p:nvPr>
            <p:ph type="body" idx="1"/>
          </p:nvPr>
        </p:nvSpPr>
        <p:spPr>
          <a:xfrm>
            <a:off x="457200" y="1600200"/>
            <a:ext cx="8229600" cy="5257800"/>
          </a:xfrm>
        </p:spPr>
        <p:txBody>
          <a:bodyPr/>
          <a:lstStyle/>
          <a:p>
            <a:pPr>
              <a:lnSpc>
                <a:spcPct val="90000"/>
              </a:lnSpc>
            </a:pPr>
            <a:r>
              <a:rPr lang="en-US" sz="2400"/>
              <a:t>1) Why do people have to make decisions?</a:t>
            </a:r>
          </a:p>
          <a:p>
            <a:pPr>
              <a:lnSpc>
                <a:spcPct val="90000"/>
              </a:lnSpc>
            </a:pPr>
            <a:r>
              <a:rPr lang="en-US" sz="2400"/>
              <a:t>2) Why should people weigh the advantages and disadvantages of different alternatives when making choices?</a:t>
            </a:r>
          </a:p>
          <a:p>
            <a:pPr>
              <a:lnSpc>
                <a:spcPct val="90000"/>
              </a:lnSpc>
            </a:pPr>
            <a:r>
              <a:rPr lang="en-US" sz="2400"/>
              <a:t>3) Why do people not create all their own goods and services?</a:t>
            </a:r>
          </a:p>
          <a:p>
            <a:pPr>
              <a:lnSpc>
                <a:spcPct val="90000"/>
              </a:lnSpc>
            </a:pPr>
            <a:r>
              <a:rPr lang="en-US" sz="2400"/>
              <a:t>4) How do various economic systems answer the three basic questions differently?</a:t>
            </a:r>
          </a:p>
          <a:p>
            <a:pPr>
              <a:lnSpc>
                <a:spcPct val="90000"/>
              </a:lnSpc>
            </a:pPr>
            <a:r>
              <a:rPr lang="en-US" sz="2400"/>
              <a:t>5) What are the roles of government in a market economy?</a:t>
            </a:r>
          </a:p>
          <a:p>
            <a:pPr>
              <a:lnSpc>
                <a:spcPct val="90000"/>
              </a:lnSpc>
            </a:pPr>
            <a:r>
              <a:rPr lang="en-US" sz="2400"/>
              <a:t>6) How does investment affect productivity and economic growth?</a:t>
            </a:r>
          </a:p>
          <a:p>
            <a:pPr>
              <a:lnSpc>
                <a:spcPct val="90000"/>
              </a:lnSpc>
            </a:pPr>
            <a:r>
              <a:rPr lang="en-US" sz="2400"/>
              <a:t>7) How are households, business and government interrelated through markets and the flow of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dirty="0" smtClean="0"/>
              <a:t>How does investment affect productivity and economic growth?</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solidFill>
                  <a:srgbClr val="FF0000"/>
                </a:solidFill>
              </a:rPr>
              <a:t>Resources</a:t>
            </a:r>
            <a:r>
              <a:rPr lang="en-US" dirty="0" smtClean="0"/>
              <a:t> are </a:t>
            </a:r>
            <a:r>
              <a:rPr lang="en-US" dirty="0" smtClean="0">
                <a:solidFill>
                  <a:srgbClr val="FF0000"/>
                </a:solidFill>
              </a:rPr>
              <a:t>scarce</a:t>
            </a:r>
            <a:r>
              <a:rPr lang="en-US" dirty="0" smtClean="0"/>
              <a:t>…societies want to improve their Standard of Living (result of economic growth)</a:t>
            </a:r>
          </a:p>
          <a:p>
            <a:r>
              <a:rPr lang="en-US" dirty="0" smtClean="0"/>
              <a:t>Societies must increase its </a:t>
            </a:r>
            <a:r>
              <a:rPr lang="en-US" b="1" dirty="0" smtClean="0">
                <a:solidFill>
                  <a:srgbClr val="FF0000"/>
                </a:solidFill>
              </a:rPr>
              <a:t>productivity</a:t>
            </a:r>
          </a:p>
          <a:p>
            <a:r>
              <a:rPr lang="en-US" dirty="0" smtClean="0"/>
              <a:t>It must produce more </a:t>
            </a:r>
            <a:r>
              <a:rPr lang="en-US" dirty="0" smtClean="0">
                <a:solidFill>
                  <a:srgbClr val="FF0000"/>
                </a:solidFill>
              </a:rPr>
              <a:t>output</a:t>
            </a:r>
            <a:r>
              <a:rPr lang="en-US" dirty="0" smtClean="0"/>
              <a:t> (products) per each unit of resources they use, or </a:t>
            </a:r>
            <a:r>
              <a:rPr lang="en-US" dirty="0" smtClean="0">
                <a:solidFill>
                  <a:srgbClr val="FF0000"/>
                </a:solidFill>
              </a:rPr>
              <a:t>input.</a:t>
            </a:r>
            <a:endParaRPr lang="en-US" dirty="0">
              <a:solidFill>
                <a:srgbClr val="FF0000"/>
              </a:solidFill>
            </a:endParaRPr>
          </a:p>
        </p:txBody>
      </p:sp>
    </p:spTree>
    <p:extLst>
      <p:ext uri="{BB962C8B-B14F-4D97-AF65-F5344CB8AC3E}">
        <p14:creationId xmlns:p14="http://schemas.microsoft.com/office/powerpoint/2010/main" val="1952478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Investment</a:t>
            </a:r>
            <a:endParaRPr lang="en-US" dirty="0"/>
          </a:p>
        </p:txBody>
      </p:sp>
      <p:sp>
        <p:nvSpPr>
          <p:cNvPr id="3" name="Content Placeholder 2"/>
          <p:cNvSpPr>
            <a:spLocks noGrp="1"/>
          </p:cNvSpPr>
          <p:nvPr>
            <p:ph idx="1"/>
          </p:nvPr>
        </p:nvSpPr>
        <p:spPr/>
        <p:txBody>
          <a:bodyPr/>
          <a:lstStyle/>
          <a:p>
            <a:r>
              <a:rPr lang="en-US" dirty="0" smtClean="0"/>
              <a:t>Buy new machines and equipment</a:t>
            </a:r>
          </a:p>
          <a:p>
            <a:r>
              <a:rPr lang="en-US" dirty="0" smtClean="0"/>
              <a:t>Research and implement new technologies</a:t>
            </a:r>
          </a:p>
          <a:p>
            <a:r>
              <a:rPr lang="en-US" dirty="0" smtClean="0"/>
              <a:t>Improve the education of the workforce</a:t>
            </a:r>
            <a:endParaRPr lang="en-US" dirty="0"/>
          </a:p>
        </p:txBody>
      </p:sp>
    </p:spTree>
    <p:extLst>
      <p:ext uri="{BB962C8B-B14F-4D97-AF65-F5344CB8AC3E}">
        <p14:creationId xmlns:p14="http://schemas.microsoft.com/office/powerpoint/2010/main" val="3357970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Individual businesses have to make decisions with profits</a:t>
            </a:r>
          </a:p>
          <a:p>
            <a:pPr marL="514350" indent="-514350">
              <a:buAutoNum type="arabicPeriod"/>
            </a:pPr>
            <a:r>
              <a:rPr lang="en-US" dirty="0" smtClean="0"/>
              <a:t>Spend profits on a new car for your own personal use?</a:t>
            </a:r>
          </a:p>
          <a:p>
            <a:pPr marL="514350" indent="-514350">
              <a:buAutoNum type="arabicPeriod"/>
            </a:pPr>
            <a:r>
              <a:rPr lang="en-US" dirty="0" smtClean="0"/>
              <a:t>Put money in a savings account?</a:t>
            </a:r>
          </a:p>
          <a:p>
            <a:pPr marL="514350" indent="-514350">
              <a:buAutoNum type="arabicPeriod"/>
            </a:pPr>
            <a:r>
              <a:rPr lang="en-US" dirty="0" smtClean="0"/>
              <a:t>Invest the profits in your business?</a:t>
            </a:r>
            <a:endParaRPr lang="en-US" dirty="0"/>
          </a:p>
        </p:txBody>
      </p:sp>
    </p:spTree>
    <p:extLst>
      <p:ext uri="{BB962C8B-B14F-4D97-AF65-F5344CB8AC3E}">
        <p14:creationId xmlns:p14="http://schemas.microsoft.com/office/powerpoint/2010/main" val="2420165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609600" y="427038"/>
            <a:ext cx="8229600" cy="1143000"/>
          </a:xfrm>
          <a:prstGeom prst="rect">
            <a:avLst/>
          </a:prstGeom>
          <a:noFill/>
          <a:ln w="9525">
            <a:noFill/>
            <a:miter lim="800000"/>
            <a:headEnd/>
            <a:tailEnd/>
          </a:ln>
          <a:effectLst/>
        </p:spPr>
        <p:txBody>
          <a:bodyPr anchor="ctr"/>
          <a:lstStyle/>
          <a:p>
            <a:pPr algn="ctr"/>
            <a:r>
              <a:rPr lang="en-US" sz="4400">
                <a:solidFill>
                  <a:schemeClr val="tx2"/>
                </a:solidFill>
              </a:rPr>
              <a:t>Essential Questions</a:t>
            </a:r>
          </a:p>
        </p:txBody>
      </p:sp>
      <p:sp>
        <p:nvSpPr>
          <p:cNvPr id="31749" name="Rectangle 5"/>
          <p:cNvSpPr>
            <a:spLocks noChangeArrowheads="1"/>
          </p:cNvSpPr>
          <p:nvPr/>
        </p:nvSpPr>
        <p:spPr bwMode="auto">
          <a:xfrm>
            <a:off x="609600" y="1600200"/>
            <a:ext cx="8229600" cy="4678363"/>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a:t>1) Why do people have to make decisions?</a:t>
            </a:r>
          </a:p>
          <a:p>
            <a:pPr marL="342900" indent="-342900">
              <a:lnSpc>
                <a:spcPct val="90000"/>
              </a:lnSpc>
              <a:spcBef>
                <a:spcPct val="20000"/>
              </a:spcBef>
              <a:buFontTx/>
              <a:buChar char="•"/>
            </a:pPr>
            <a:r>
              <a:rPr lang="en-US" sz="2400"/>
              <a:t>2) Why should people weigh the advantages and disadvantages of different alternatives when making choices?</a:t>
            </a:r>
          </a:p>
          <a:p>
            <a:pPr marL="342900" indent="-342900">
              <a:lnSpc>
                <a:spcPct val="90000"/>
              </a:lnSpc>
              <a:spcBef>
                <a:spcPct val="20000"/>
              </a:spcBef>
              <a:buFontTx/>
              <a:buChar char="•"/>
            </a:pPr>
            <a:r>
              <a:rPr lang="en-US" sz="2400"/>
              <a:t>3) Why do people not create all their own goods and services?</a:t>
            </a:r>
          </a:p>
          <a:p>
            <a:pPr marL="342900" indent="-342900">
              <a:lnSpc>
                <a:spcPct val="90000"/>
              </a:lnSpc>
              <a:spcBef>
                <a:spcPct val="20000"/>
              </a:spcBef>
              <a:buFontTx/>
              <a:buChar char="•"/>
            </a:pPr>
            <a:r>
              <a:rPr lang="en-US" sz="2400"/>
              <a:t>4) How do various economic systems answer the three basic questions differently?</a:t>
            </a:r>
          </a:p>
          <a:p>
            <a:pPr marL="342900" indent="-342900">
              <a:lnSpc>
                <a:spcPct val="90000"/>
              </a:lnSpc>
              <a:spcBef>
                <a:spcPct val="20000"/>
              </a:spcBef>
              <a:buFontTx/>
              <a:buChar char="•"/>
            </a:pPr>
            <a:r>
              <a:rPr lang="en-US" sz="2400"/>
              <a:t>5) What are the roles of government in a market economy?</a:t>
            </a:r>
          </a:p>
          <a:p>
            <a:pPr marL="342900" indent="-342900">
              <a:lnSpc>
                <a:spcPct val="90000"/>
              </a:lnSpc>
              <a:spcBef>
                <a:spcPct val="20000"/>
              </a:spcBef>
              <a:buFontTx/>
              <a:buChar char="•"/>
            </a:pPr>
            <a:r>
              <a:rPr lang="en-US" sz="2400"/>
              <a:t>6) How does investment affect productivity and economic growth?</a:t>
            </a:r>
          </a:p>
          <a:p>
            <a:pPr marL="342900" indent="-342900">
              <a:spcBef>
                <a:spcPct val="20000"/>
              </a:spcBef>
              <a:buFontTx/>
              <a:buChar char="•"/>
            </a:pPr>
            <a:r>
              <a:rPr lang="en-US" sz="2400"/>
              <a:t>7) How are households, business and government interrelated through markets and the flow of money?</a:t>
            </a:r>
          </a:p>
          <a:p>
            <a:pPr marL="342900" indent="-342900">
              <a:lnSpc>
                <a:spcPct val="90000"/>
              </a:lnSpc>
              <a:spcBef>
                <a:spcPct val="20000"/>
              </a:spcBef>
              <a:buFontTx/>
              <a:buChar char="•"/>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91440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310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9067799"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314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991599"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277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534399"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5170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89154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94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Needs VS Wants</a:t>
            </a:r>
          </a:p>
        </p:txBody>
      </p:sp>
      <p:sp>
        <p:nvSpPr>
          <p:cNvPr id="3075" name="Rectangle 3"/>
          <p:cNvSpPr>
            <a:spLocks noGrp="1" noChangeArrowheads="1"/>
          </p:cNvSpPr>
          <p:nvPr>
            <p:ph type="body" sz="half" idx="1"/>
          </p:nvPr>
        </p:nvSpPr>
        <p:spPr>
          <a:xfrm>
            <a:off x="457200" y="1600200"/>
            <a:ext cx="8229600" cy="2187575"/>
          </a:xfrm>
        </p:spPr>
        <p:txBody>
          <a:bodyPr/>
          <a:lstStyle/>
          <a:p>
            <a:r>
              <a:rPr lang="en-US" sz="2800"/>
              <a:t>Need </a:t>
            </a:r>
          </a:p>
          <a:p>
            <a:pPr lvl="1"/>
            <a:r>
              <a:rPr lang="en-US" sz="2400"/>
              <a:t>Something that is necessary for survival</a:t>
            </a:r>
          </a:p>
          <a:p>
            <a:pPr lvl="2"/>
            <a:r>
              <a:rPr lang="en-US" sz="2000"/>
              <a:t>Ex. Food, Shelter, Companionship</a:t>
            </a:r>
          </a:p>
        </p:txBody>
      </p:sp>
      <p:pic>
        <p:nvPicPr>
          <p:cNvPr id="3077" name="Picture 5" descr="maslows_hierarchy2"/>
          <p:cNvPicPr>
            <a:picLocks noGrp="1" noChangeAspect="1" noChangeArrowheads="1"/>
          </p:cNvPicPr>
          <p:nvPr>
            <p:ph sz="half" idx="2"/>
          </p:nvPr>
        </p:nvPicPr>
        <p:blipFill>
          <a:blip r:embed="rId2" cstate="print"/>
          <a:srcRect/>
          <a:stretch>
            <a:fillRect/>
          </a:stretch>
        </p:blipFill>
        <p:spPr>
          <a:xfrm>
            <a:off x="2820988" y="2976563"/>
            <a:ext cx="3502025" cy="3149600"/>
          </a:xfrm>
          <a:noFill/>
          <a:ln/>
        </p:spPr>
      </p:pic>
      <p:sp>
        <p:nvSpPr>
          <p:cNvPr id="3078" name="Text Box 6"/>
          <p:cNvSpPr txBox="1">
            <a:spLocks noChangeArrowheads="1"/>
          </p:cNvSpPr>
          <p:nvPr/>
        </p:nvSpPr>
        <p:spPr bwMode="auto">
          <a:xfrm>
            <a:off x="2971800" y="6172200"/>
            <a:ext cx="3200400" cy="366713"/>
          </a:xfrm>
          <a:prstGeom prst="rect">
            <a:avLst/>
          </a:prstGeom>
          <a:noFill/>
          <a:ln w="9525">
            <a:noFill/>
            <a:miter lim="800000"/>
            <a:headEnd/>
            <a:tailEnd/>
          </a:ln>
          <a:effectLst/>
        </p:spPr>
        <p:txBody>
          <a:bodyPr>
            <a:spAutoFit/>
          </a:bodyPr>
          <a:lstStyle/>
          <a:p>
            <a:pPr>
              <a:spcBef>
                <a:spcPct val="50000"/>
              </a:spcBef>
            </a:pPr>
            <a:r>
              <a:rPr lang="en-US"/>
              <a:t>Maslow’s Hierarchy of Needs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Needs VS Wants</a:t>
            </a:r>
          </a:p>
        </p:txBody>
      </p:sp>
      <p:sp>
        <p:nvSpPr>
          <p:cNvPr id="28675" name="Rectangle 3"/>
          <p:cNvSpPr>
            <a:spLocks noGrp="1" noChangeArrowheads="1"/>
          </p:cNvSpPr>
          <p:nvPr>
            <p:ph type="body" idx="1"/>
          </p:nvPr>
        </p:nvSpPr>
        <p:spPr/>
        <p:txBody>
          <a:bodyPr/>
          <a:lstStyle/>
          <a:p>
            <a:r>
              <a:rPr lang="en-US"/>
              <a:t>Want </a:t>
            </a:r>
          </a:p>
          <a:p>
            <a:pPr lvl="1"/>
            <a:r>
              <a:rPr lang="en-US"/>
              <a:t>A way to express a need; may not be essential for survival</a:t>
            </a:r>
          </a:p>
          <a:p>
            <a:pPr lvl="2"/>
            <a:r>
              <a:rPr lang="en-US"/>
              <a:t>Ex. Steak, Lexus</a:t>
            </a:r>
          </a:p>
          <a:p>
            <a:r>
              <a:rPr lang="en-US"/>
              <a:t>Difference: need food, but you want a steak</a:t>
            </a:r>
          </a:p>
          <a:p>
            <a:r>
              <a:rPr lang="en-US"/>
              <a:t>Wants and needs are </a:t>
            </a:r>
            <a:r>
              <a:rPr lang="en-US" u="sng"/>
              <a:t>UNLIMITED</a:t>
            </a:r>
            <a:endParaRPr lang="en-US"/>
          </a:p>
          <a:p>
            <a:endParaRPr lang="en-US"/>
          </a:p>
        </p:txBody>
      </p:sp>
      <p:pic>
        <p:nvPicPr>
          <p:cNvPr id="28677" name="Picture 5" descr="lexus-lf-a"/>
          <p:cNvPicPr>
            <a:picLocks noChangeAspect="1" noChangeArrowheads="1"/>
          </p:cNvPicPr>
          <p:nvPr/>
        </p:nvPicPr>
        <p:blipFill>
          <a:blip r:embed="rId2" cstate="print"/>
          <a:srcRect/>
          <a:stretch>
            <a:fillRect/>
          </a:stretch>
        </p:blipFill>
        <p:spPr bwMode="auto">
          <a:xfrm>
            <a:off x="7467600" y="5186363"/>
            <a:ext cx="1676400" cy="1671637"/>
          </a:xfrm>
          <a:prstGeom prst="rect">
            <a:avLst/>
          </a:prstGeom>
          <a:noFill/>
        </p:spPr>
      </p:pic>
      <p:pic>
        <p:nvPicPr>
          <p:cNvPr id="28679" name="Picture 7" descr="plasma102-746462"/>
          <p:cNvPicPr>
            <a:picLocks noChangeAspect="1" noChangeArrowheads="1"/>
          </p:cNvPicPr>
          <p:nvPr/>
        </p:nvPicPr>
        <p:blipFill>
          <a:blip r:embed="rId3" cstate="print"/>
          <a:srcRect/>
          <a:stretch>
            <a:fillRect/>
          </a:stretch>
        </p:blipFill>
        <p:spPr bwMode="auto">
          <a:xfrm>
            <a:off x="2438400" y="5211763"/>
            <a:ext cx="2286000" cy="1646237"/>
          </a:xfrm>
          <a:prstGeom prst="rect">
            <a:avLst/>
          </a:prstGeom>
          <a:noFill/>
        </p:spPr>
      </p:pic>
      <p:pic>
        <p:nvPicPr>
          <p:cNvPr id="28681" name="Picture 9" descr="old%20tv-thumb"/>
          <p:cNvPicPr>
            <a:picLocks noChangeAspect="1" noChangeArrowheads="1"/>
          </p:cNvPicPr>
          <p:nvPr/>
        </p:nvPicPr>
        <p:blipFill>
          <a:blip r:embed="rId4" cstate="print"/>
          <a:srcRect/>
          <a:stretch>
            <a:fillRect/>
          </a:stretch>
        </p:blipFill>
        <p:spPr bwMode="auto">
          <a:xfrm>
            <a:off x="0" y="5202238"/>
            <a:ext cx="2206625" cy="1655762"/>
          </a:xfrm>
          <a:prstGeom prst="rect">
            <a:avLst/>
          </a:prstGeom>
          <a:noFill/>
        </p:spPr>
      </p:pic>
      <p:pic>
        <p:nvPicPr>
          <p:cNvPr id="28684" name="Picture 12" descr="Brian's%20crap%20car"/>
          <p:cNvPicPr>
            <a:picLocks noChangeAspect="1" noChangeArrowheads="1"/>
          </p:cNvPicPr>
          <p:nvPr/>
        </p:nvPicPr>
        <p:blipFill>
          <a:blip r:embed="rId5" cstate="print"/>
          <a:srcRect/>
          <a:stretch>
            <a:fillRect/>
          </a:stretch>
        </p:blipFill>
        <p:spPr bwMode="auto">
          <a:xfrm>
            <a:off x="4953000" y="5195888"/>
            <a:ext cx="2286000" cy="1662112"/>
          </a:xfrm>
          <a:prstGeom prst="rect">
            <a:avLst/>
          </a:prstGeom>
          <a:noFill/>
        </p:spPr>
      </p:pic>
      <p:sp>
        <p:nvSpPr>
          <p:cNvPr id="28685" name="Line 13"/>
          <p:cNvSpPr>
            <a:spLocks noChangeShapeType="1"/>
          </p:cNvSpPr>
          <p:nvPr/>
        </p:nvSpPr>
        <p:spPr bwMode="auto">
          <a:xfrm>
            <a:off x="2209800" y="6629400"/>
            <a:ext cx="228600" cy="0"/>
          </a:xfrm>
          <a:prstGeom prst="line">
            <a:avLst/>
          </a:prstGeom>
          <a:noFill/>
          <a:ln w="9525">
            <a:solidFill>
              <a:schemeClr val="tx1"/>
            </a:solidFill>
            <a:round/>
            <a:headEnd/>
            <a:tailEnd type="triangle" w="med" len="med"/>
          </a:ln>
          <a:effectLst/>
        </p:spPr>
        <p:txBody>
          <a:bodyPr/>
          <a:lstStyle/>
          <a:p>
            <a:endParaRPr lang="en-US"/>
          </a:p>
        </p:txBody>
      </p:sp>
      <p:sp>
        <p:nvSpPr>
          <p:cNvPr id="28686" name="Line 14"/>
          <p:cNvSpPr>
            <a:spLocks noChangeShapeType="1"/>
          </p:cNvSpPr>
          <p:nvPr/>
        </p:nvSpPr>
        <p:spPr bwMode="auto">
          <a:xfrm>
            <a:off x="2209800" y="5410200"/>
            <a:ext cx="228600" cy="0"/>
          </a:xfrm>
          <a:prstGeom prst="line">
            <a:avLst/>
          </a:prstGeom>
          <a:noFill/>
          <a:ln w="9525">
            <a:solidFill>
              <a:schemeClr val="tx1"/>
            </a:solidFill>
            <a:round/>
            <a:headEnd/>
            <a:tailEnd type="triangle" w="med" len="med"/>
          </a:ln>
          <a:effectLst/>
        </p:spPr>
        <p:txBody>
          <a:bodyPr/>
          <a:lstStyle/>
          <a:p>
            <a:endParaRPr lang="en-US"/>
          </a:p>
        </p:txBody>
      </p:sp>
      <p:sp>
        <p:nvSpPr>
          <p:cNvPr id="28687" name="Line 15"/>
          <p:cNvSpPr>
            <a:spLocks noChangeShapeType="1"/>
          </p:cNvSpPr>
          <p:nvPr/>
        </p:nvSpPr>
        <p:spPr bwMode="auto">
          <a:xfrm>
            <a:off x="7239000" y="5410200"/>
            <a:ext cx="228600" cy="0"/>
          </a:xfrm>
          <a:prstGeom prst="line">
            <a:avLst/>
          </a:prstGeom>
          <a:noFill/>
          <a:ln w="9525">
            <a:solidFill>
              <a:schemeClr val="tx1"/>
            </a:solidFill>
            <a:round/>
            <a:headEnd/>
            <a:tailEnd type="triangle" w="med" len="med"/>
          </a:ln>
          <a:effectLst/>
        </p:spPr>
        <p:txBody>
          <a:bodyPr/>
          <a:lstStyle/>
          <a:p>
            <a:endParaRPr lang="en-US"/>
          </a:p>
        </p:txBody>
      </p:sp>
      <p:sp>
        <p:nvSpPr>
          <p:cNvPr id="28688" name="Line 16"/>
          <p:cNvSpPr>
            <a:spLocks noChangeShapeType="1"/>
          </p:cNvSpPr>
          <p:nvPr/>
        </p:nvSpPr>
        <p:spPr bwMode="auto">
          <a:xfrm>
            <a:off x="7239000" y="6629400"/>
            <a:ext cx="228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8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67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68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8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6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6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85" grpId="0" animBg="1"/>
      <p:bldP spid="28686" grpId="0" animBg="1"/>
      <p:bldP spid="28687" grpId="0" animBg="1"/>
      <p:bldP spid="2868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r>
              <a:rPr lang="en-US"/>
              <a:t>Factors of Production (FOP)</a:t>
            </a:r>
          </a:p>
        </p:txBody>
      </p:sp>
      <p:sp>
        <p:nvSpPr>
          <p:cNvPr id="7171" name="Rectangle 3"/>
          <p:cNvSpPr>
            <a:spLocks noGrp="1" noChangeArrowheads="1"/>
          </p:cNvSpPr>
          <p:nvPr>
            <p:ph type="body" idx="1"/>
          </p:nvPr>
        </p:nvSpPr>
        <p:spPr>
          <a:xfrm>
            <a:off x="457200" y="914400"/>
            <a:ext cx="8229600" cy="5791200"/>
          </a:xfrm>
        </p:spPr>
        <p:txBody>
          <a:bodyPr/>
          <a:lstStyle/>
          <a:p>
            <a:r>
              <a:rPr lang="en-US"/>
              <a:t>Remember: Wants and needs are </a:t>
            </a:r>
            <a:r>
              <a:rPr lang="en-US" u="sng"/>
              <a:t>UNLIMITED</a:t>
            </a:r>
          </a:p>
          <a:p>
            <a:r>
              <a:rPr lang="en-US"/>
              <a:t>We need things to meet these wants and needs</a:t>
            </a:r>
          </a:p>
          <a:p>
            <a:pPr lvl="1"/>
            <a:r>
              <a:rPr lang="en-US"/>
              <a:t>Ex. 50” Plasma TV</a:t>
            </a:r>
          </a:p>
          <a:p>
            <a:pPr lvl="2"/>
            <a:r>
              <a:rPr lang="en-US"/>
              <a:t>What do we need to make this?</a:t>
            </a:r>
          </a:p>
          <a:p>
            <a:endParaRPr lang="en-US" u="sng"/>
          </a:p>
        </p:txBody>
      </p:sp>
      <p:pic>
        <p:nvPicPr>
          <p:cNvPr id="7173" name="Picture 5" descr="xosc_l_SAMPS50Q7HD"/>
          <p:cNvPicPr>
            <a:picLocks noChangeAspect="1" noChangeArrowheads="1"/>
          </p:cNvPicPr>
          <p:nvPr/>
        </p:nvPicPr>
        <p:blipFill>
          <a:blip r:embed="rId2" cstate="print"/>
          <a:srcRect/>
          <a:stretch>
            <a:fillRect/>
          </a:stretch>
        </p:blipFill>
        <p:spPr bwMode="auto">
          <a:xfrm>
            <a:off x="2667000" y="4040188"/>
            <a:ext cx="3810000" cy="28178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a:xfrm>
            <a:off x="457200" y="0"/>
            <a:ext cx="8229600" cy="990600"/>
          </a:xfrm>
        </p:spPr>
        <p:txBody>
          <a:bodyPr/>
          <a:lstStyle/>
          <a:p>
            <a:r>
              <a:rPr lang="en-US"/>
              <a:t>Factors of Production (FOP)</a:t>
            </a:r>
          </a:p>
        </p:txBody>
      </p:sp>
      <p:sp>
        <p:nvSpPr>
          <p:cNvPr id="125957" name="Rectangle 5"/>
          <p:cNvSpPr>
            <a:spLocks noGrp="1" noChangeArrowheads="1"/>
          </p:cNvSpPr>
          <p:nvPr>
            <p:ph type="body" sz="half" idx="1"/>
          </p:nvPr>
        </p:nvSpPr>
        <p:spPr>
          <a:xfrm>
            <a:off x="457200" y="914400"/>
            <a:ext cx="8229600" cy="5638800"/>
          </a:xfrm>
        </p:spPr>
        <p:txBody>
          <a:bodyPr/>
          <a:lstStyle/>
          <a:p>
            <a:pPr>
              <a:lnSpc>
                <a:spcPct val="80000"/>
              </a:lnSpc>
            </a:pPr>
            <a:r>
              <a:rPr lang="en-US" sz="2400"/>
              <a:t>These are called the Factors of Production</a:t>
            </a:r>
          </a:p>
          <a:p>
            <a:pPr lvl="1">
              <a:lnSpc>
                <a:spcPct val="80000"/>
              </a:lnSpc>
            </a:pPr>
            <a:r>
              <a:rPr lang="en-US" sz="1800"/>
              <a:t>Land, Labor, Capital, and Ideas or entrepreneurs</a:t>
            </a:r>
          </a:p>
          <a:p>
            <a:pPr lvl="2">
              <a:lnSpc>
                <a:spcPct val="80000"/>
              </a:lnSpc>
            </a:pPr>
            <a:r>
              <a:rPr lang="en-US" sz="1600"/>
              <a:t>Land: “gifts of nature” such </a:t>
            </a:r>
          </a:p>
          <a:p>
            <a:pPr lvl="2">
              <a:lnSpc>
                <a:spcPct val="80000"/>
              </a:lnSpc>
              <a:buFontTx/>
              <a:buNone/>
            </a:pPr>
            <a:r>
              <a:rPr lang="en-US" sz="1600"/>
              <a:t>	as trees, deserts, sunlight, </a:t>
            </a:r>
          </a:p>
          <a:p>
            <a:pPr lvl="2">
              <a:lnSpc>
                <a:spcPct val="80000"/>
              </a:lnSpc>
              <a:buFontTx/>
              <a:buNone/>
            </a:pPr>
            <a:r>
              <a:rPr lang="en-US" sz="1600"/>
              <a:t>	water, cows, climate</a:t>
            </a:r>
          </a:p>
          <a:p>
            <a:pPr lvl="2">
              <a:lnSpc>
                <a:spcPct val="80000"/>
              </a:lnSpc>
            </a:pPr>
            <a:endParaRPr lang="en-US" sz="1600"/>
          </a:p>
          <a:p>
            <a:pPr lvl="2">
              <a:lnSpc>
                <a:spcPct val="80000"/>
              </a:lnSpc>
            </a:pPr>
            <a:endParaRPr lang="en-US" sz="800"/>
          </a:p>
          <a:p>
            <a:pPr lvl="2">
              <a:lnSpc>
                <a:spcPct val="80000"/>
              </a:lnSpc>
            </a:pPr>
            <a:endParaRPr lang="en-US" sz="800"/>
          </a:p>
          <a:p>
            <a:pPr lvl="2">
              <a:lnSpc>
                <a:spcPct val="80000"/>
              </a:lnSpc>
            </a:pPr>
            <a:r>
              <a:rPr lang="en-US" sz="1600"/>
              <a:t>Labor: people with their </a:t>
            </a:r>
          </a:p>
          <a:p>
            <a:pPr lvl="2">
              <a:lnSpc>
                <a:spcPct val="80000"/>
              </a:lnSpc>
              <a:buFontTx/>
              <a:buNone/>
            </a:pPr>
            <a:r>
              <a:rPr lang="en-US" sz="1600"/>
              <a:t>	efforts, skills, and abilities</a:t>
            </a:r>
          </a:p>
          <a:p>
            <a:pPr lvl="2">
              <a:lnSpc>
                <a:spcPct val="80000"/>
              </a:lnSpc>
            </a:pPr>
            <a:endParaRPr lang="en-US" sz="1600"/>
          </a:p>
          <a:p>
            <a:pPr lvl="2">
              <a:lnSpc>
                <a:spcPct val="80000"/>
              </a:lnSpc>
            </a:pPr>
            <a:endParaRPr lang="en-US" sz="800"/>
          </a:p>
          <a:p>
            <a:pPr lvl="2">
              <a:lnSpc>
                <a:spcPct val="80000"/>
              </a:lnSpc>
            </a:pPr>
            <a:endParaRPr lang="en-US" sz="800"/>
          </a:p>
          <a:p>
            <a:pPr lvl="2">
              <a:lnSpc>
                <a:spcPct val="80000"/>
              </a:lnSpc>
            </a:pPr>
            <a:r>
              <a:rPr lang="en-US" sz="1600"/>
              <a:t>Capital: tools, equipment, </a:t>
            </a:r>
          </a:p>
          <a:p>
            <a:pPr lvl="2">
              <a:lnSpc>
                <a:spcPct val="80000"/>
              </a:lnSpc>
              <a:buFontTx/>
              <a:buNone/>
            </a:pPr>
            <a:r>
              <a:rPr lang="en-US" sz="1600"/>
              <a:t>	and factories used in the </a:t>
            </a:r>
          </a:p>
          <a:p>
            <a:pPr lvl="2">
              <a:lnSpc>
                <a:spcPct val="80000"/>
              </a:lnSpc>
              <a:buFontTx/>
              <a:buNone/>
            </a:pPr>
            <a:r>
              <a:rPr lang="en-US" sz="1600"/>
              <a:t>	production of goods and </a:t>
            </a:r>
          </a:p>
          <a:p>
            <a:pPr lvl="2">
              <a:lnSpc>
                <a:spcPct val="80000"/>
              </a:lnSpc>
              <a:buFontTx/>
              <a:buNone/>
            </a:pPr>
            <a:r>
              <a:rPr lang="en-US" sz="1600"/>
              <a:t>	services. ex. bulldozer, </a:t>
            </a:r>
          </a:p>
          <a:p>
            <a:pPr lvl="2">
              <a:lnSpc>
                <a:spcPct val="80000"/>
              </a:lnSpc>
              <a:buFontTx/>
              <a:buNone/>
            </a:pPr>
            <a:r>
              <a:rPr lang="en-US" sz="1600"/>
              <a:t>	cash register</a:t>
            </a:r>
          </a:p>
          <a:p>
            <a:pPr lvl="2">
              <a:lnSpc>
                <a:spcPct val="80000"/>
              </a:lnSpc>
            </a:pPr>
            <a:endParaRPr lang="en-US" sz="800"/>
          </a:p>
          <a:p>
            <a:pPr lvl="2">
              <a:lnSpc>
                <a:spcPct val="80000"/>
              </a:lnSpc>
            </a:pPr>
            <a:r>
              <a:rPr lang="en-US" sz="1600"/>
              <a:t>Entrepreneurs: risk taker in </a:t>
            </a:r>
          </a:p>
          <a:p>
            <a:pPr lvl="2">
              <a:lnSpc>
                <a:spcPct val="80000"/>
              </a:lnSpc>
              <a:buFontTx/>
              <a:buNone/>
            </a:pPr>
            <a:r>
              <a:rPr lang="en-US" sz="1600"/>
              <a:t>	search of profit, brings all these </a:t>
            </a:r>
          </a:p>
          <a:p>
            <a:pPr lvl="2">
              <a:lnSpc>
                <a:spcPct val="80000"/>
              </a:lnSpc>
              <a:buFontTx/>
              <a:buNone/>
            </a:pPr>
            <a:r>
              <a:rPr lang="en-US" sz="1600"/>
              <a:t>	resources together with ideas </a:t>
            </a:r>
          </a:p>
          <a:p>
            <a:pPr lvl="2">
              <a:lnSpc>
                <a:spcPct val="80000"/>
              </a:lnSpc>
              <a:buFontTx/>
              <a:buNone/>
            </a:pPr>
            <a:endParaRPr lang="en-US" sz="1600"/>
          </a:p>
          <a:p>
            <a:pPr lvl="2">
              <a:lnSpc>
                <a:spcPct val="80000"/>
              </a:lnSpc>
              <a:buFontTx/>
              <a:buNone/>
            </a:pPr>
            <a:endParaRPr lang="en-US" sz="1600"/>
          </a:p>
          <a:p>
            <a:pPr lvl="1">
              <a:lnSpc>
                <a:spcPct val="80000"/>
              </a:lnSpc>
            </a:pPr>
            <a:r>
              <a:rPr lang="en-US" sz="1800"/>
              <a:t>These resources or FOP are all </a:t>
            </a:r>
            <a:r>
              <a:rPr lang="en-US" sz="1800" u="sng"/>
              <a:t>LIMITED</a:t>
            </a:r>
          </a:p>
        </p:txBody>
      </p:sp>
      <p:pic>
        <p:nvPicPr>
          <p:cNvPr id="125959" name="Picture 7" descr="tree"/>
          <p:cNvPicPr>
            <a:picLocks noChangeAspect="1" noChangeArrowheads="1"/>
          </p:cNvPicPr>
          <p:nvPr/>
        </p:nvPicPr>
        <p:blipFill>
          <a:blip r:embed="rId2" cstate="print"/>
          <a:srcRect/>
          <a:stretch>
            <a:fillRect/>
          </a:stretch>
        </p:blipFill>
        <p:spPr bwMode="auto">
          <a:xfrm>
            <a:off x="4724400" y="1524000"/>
            <a:ext cx="1524000" cy="1135063"/>
          </a:xfrm>
          <a:prstGeom prst="rect">
            <a:avLst/>
          </a:prstGeom>
          <a:noFill/>
        </p:spPr>
      </p:pic>
      <p:pic>
        <p:nvPicPr>
          <p:cNvPr id="125960" name="Picture 8" descr="labor-union-7"/>
          <p:cNvPicPr>
            <a:picLocks noChangeAspect="1" noChangeArrowheads="1"/>
          </p:cNvPicPr>
          <p:nvPr/>
        </p:nvPicPr>
        <p:blipFill>
          <a:blip r:embed="rId3" cstate="print"/>
          <a:srcRect/>
          <a:stretch>
            <a:fillRect/>
          </a:stretch>
        </p:blipFill>
        <p:spPr bwMode="auto">
          <a:xfrm>
            <a:off x="4724400" y="2667000"/>
            <a:ext cx="1143000" cy="1143000"/>
          </a:xfrm>
          <a:prstGeom prst="rect">
            <a:avLst/>
          </a:prstGeom>
          <a:noFill/>
        </p:spPr>
      </p:pic>
      <p:pic>
        <p:nvPicPr>
          <p:cNvPr id="125961" name="Picture 9" descr="Power_plant_Voerde"/>
          <p:cNvPicPr>
            <a:picLocks noChangeAspect="1" noChangeArrowheads="1"/>
          </p:cNvPicPr>
          <p:nvPr/>
        </p:nvPicPr>
        <p:blipFill>
          <a:blip r:embed="rId4" cstate="print"/>
          <a:srcRect/>
          <a:stretch>
            <a:fillRect/>
          </a:stretch>
        </p:blipFill>
        <p:spPr bwMode="auto">
          <a:xfrm>
            <a:off x="4724400" y="3810000"/>
            <a:ext cx="1905000" cy="1273175"/>
          </a:xfrm>
          <a:prstGeom prst="rect">
            <a:avLst/>
          </a:prstGeom>
          <a:noFill/>
        </p:spPr>
      </p:pic>
      <p:pic>
        <p:nvPicPr>
          <p:cNvPr id="125962" name="Picture 10" descr="oprah-winfrey"/>
          <p:cNvPicPr>
            <a:picLocks noChangeAspect="1" noChangeArrowheads="1"/>
          </p:cNvPicPr>
          <p:nvPr/>
        </p:nvPicPr>
        <p:blipFill>
          <a:blip r:embed="rId5" cstate="print"/>
          <a:srcRect/>
          <a:stretch>
            <a:fillRect/>
          </a:stretch>
        </p:blipFill>
        <p:spPr bwMode="auto">
          <a:xfrm>
            <a:off x="4724400" y="5105400"/>
            <a:ext cx="892175"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95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595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595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595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9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595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595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59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595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5957">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595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595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5957">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596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595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595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5957">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59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5957">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Scarcity</a:t>
            </a:r>
          </a:p>
        </p:txBody>
      </p:sp>
      <p:sp>
        <p:nvSpPr>
          <p:cNvPr id="9219" name="Rectangle 3"/>
          <p:cNvSpPr>
            <a:spLocks noGrp="1" noChangeArrowheads="1"/>
          </p:cNvSpPr>
          <p:nvPr>
            <p:ph type="body" idx="1"/>
          </p:nvPr>
        </p:nvSpPr>
        <p:spPr/>
        <p:txBody>
          <a:bodyPr/>
          <a:lstStyle/>
          <a:p>
            <a:r>
              <a:rPr lang="en-US"/>
              <a:t>Thus, you have </a:t>
            </a:r>
            <a:r>
              <a:rPr lang="en-US" u="sng"/>
              <a:t>UNLIMITED</a:t>
            </a:r>
            <a:r>
              <a:rPr lang="en-US"/>
              <a:t> wants and needs, but </a:t>
            </a:r>
            <a:r>
              <a:rPr lang="en-US" u="sng"/>
              <a:t>LIMITED</a:t>
            </a:r>
            <a:r>
              <a:rPr lang="en-US"/>
              <a:t> resources with which to meet those needs.</a:t>
            </a:r>
          </a:p>
          <a:p>
            <a:pPr lvl="1"/>
            <a:r>
              <a:rPr lang="en-US"/>
              <a:t>Economists refer to this problem as scarcity</a:t>
            </a:r>
          </a:p>
          <a:p>
            <a:pPr lvl="1"/>
            <a:r>
              <a:rPr lang="en-US"/>
              <a:t>Definition of Economics: study of human efforts to satisfy what appear to be unlimited and competing wants through the careful use of scarce resources</a:t>
            </a:r>
          </a:p>
        </p:txBody>
      </p:sp>
      <p:pic>
        <p:nvPicPr>
          <p:cNvPr id="9221" name="Picture 5" descr="oil_barrel"/>
          <p:cNvPicPr>
            <a:picLocks noChangeAspect="1" noChangeArrowheads="1"/>
          </p:cNvPicPr>
          <p:nvPr/>
        </p:nvPicPr>
        <p:blipFill>
          <a:blip r:embed="rId2" cstate="print"/>
          <a:srcRect/>
          <a:stretch>
            <a:fillRect/>
          </a:stretch>
        </p:blipFill>
        <p:spPr bwMode="auto">
          <a:xfrm>
            <a:off x="7702550" y="4953000"/>
            <a:ext cx="144145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Tradeoffs and Opportunity Cost</a:t>
            </a:r>
          </a:p>
        </p:txBody>
      </p:sp>
      <p:sp>
        <p:nvSpPr>
          <p:cNvPr id="10243" name="Rectangle 3"/>
          <p:cNvSpPr>
            <a:spLocks noGrp="1" noChangeArrowheads="1"/>
          </p:cNvSpPr>
          <p:nvPr>
            <p:ph type="body" idx="1"/>
          </p:nvPr>
        </p:nvSpPr>
        <p:spPr/>
        <p:txBody>
          <a:bodyPr/>
          <a:lstStyle/>
          <a:p>
            <a:pPr>
              <a:lnSpc>
                <a:spcPct val="80000"/>
              </a:lnSpc>
            </a:pPr>
            <a:r>
              <a:rPr lang="en-US" sz="2800" dirty="0"/>
              <a:t>Since resources are scarce, we as a society must figure out a way to distribute them; we must make choices.</a:t>
            </a:r>
          </a:p>
          <a:p>
            <a:pPr>
              <a:lnSpc>
                <a:spcPct val="80000"/>
              </a:lnSpc>
            </a:pPr>
            <a:r>
              <a:rPr lang="en-US" sz="2800" dirty="0"/>
              <a:t>Tradeoffs</a:t>
            </a:r>
          </a:p>
          <a:p>
            <a:pPr lvl="1">
              <a:lnSpc>
                <a:spcPct val="80000"/>
              </a:lnSpc>
            </a:pPr>
            <a:r>
              <a:rPr lang="en-US" sz="2400" dirty="0"/>
              <a:t>Alternative choices for spending income and time</a:t>
            </a:r>
          </a:p>
          <a:p>
            <a:pPr>
              <a:lnSpc>
                <a:spcPct val="80000"/>
              </a:lnSpc>
            </a:pPr>
            <a:r>
              <a:rPr lang="en-US" sz="2800" dirty="0"/>
              <a:t>Opportunity cost </a:t>
            </a:r>
          </a:p>
          <a:p>
            <a:pPr lvl="1">
              <a:lnSpc>
                <a:spcPct val="80000"/>
              </a:lnSpc>
            </a:pPr>
            <a:r>
              <a:rPr lang="en-US" sz="2400" dirty="0"/>
              <a:t>The cost of the next best alternative use of money, time, or resources when one choice is made rather than </a:t>
            </a:r>
            <a:r>
              <a:rPr lang="en-US" sz="2400" dirty="0" smtClean="0"/>
              <a:t>another</a:t>
            </a:r>
            <a:endParaRPr lang="en-US" sz="2400" dirty="0"/>
          </a:p>
        </p:txBody>
      </p:sp>
      <p:pic>
        <p:nvPicPr>
          <p:cNvPr id="10245" name="Picture 5" descr="mcdonalds"/>
          <p:cNvPicPr>
            <a:picLocks noChangeAspect="1" noChangeArrowheads="1"/>
          </p:cNvPicPr>
          <p:nvPr/>
        </p:nvPicPr>
        <p:blipFill>
          <a:blip r:embed="rId2" cstate="print"/>
          <a:srcRect/>
          <a:stretch>
            <a:fillRect/>
          </a:stretch>
        </p:blipFill>
        <p:spPr bwMode="auto">
          <a:xfrm>
            <a:off x="3886200" y="5503863"/>
            <a:ext cx="1819275" cy="1354137"/>
          </a:xfrm>
          <a:prstGeom prst="rect">
            <a:avLst/>
          </a:prstGeom>
          <a:noFill/>
        </p:spPr>
      </p:pic>
      <p:pic>
        <p:nvPicPr>
          <p:cNvPr id="10247" name="Picture 7" descr="Ruths%20Chris%20logo2"/>
          <p:cNvPicPr>
            <a:picLocks noChangeAspect="1" noChangeArrowheads="1"/>
          </p:cNvPicPr>
          <p:nvPr/>
        </p:nvPicPr>
        <p:blipFill>
          <a:blip r:embed="rId3" cstate="print"/>
          <a:srcRect/>
          <a:stretch>
            <a:fillRect/>
          </a:stretch>
        </p:blipFill>
        <p:spPr bwMode="auto">
          <a:xfrm>
            <a:off x="6597650" y="5468938"/>
            <a:ext cx="2546350" cy="1389062"/>
          </a:xfrm>
          <a:prstGeom prst="rect">
            <a:avLst/>
          </a:prstGeom>
          <a:noFill/>
        </p:spPr>
      </p:pic>
      <p:sp>
        <p:nvSpPr>
          <p:cNvPr id="10248" name="Text Box 8"/>
          <p:cNvSpPr txBox="1">
            <a:spLocks noChangeArrowheads="1"/>
          </p:cNvSpPr>
          <p:nvPr/>
        </p:nvSpPr>
        <p:spPr bwMode="auto">
          <a:xfrm>
            <a:off x="5791200" y="5867400"/>
            <a:ext cx="685800" cy="519113"/>
          </a:xfrm>
          <a:prstGeom prst="rect">
            <a:avLst/>
          </a:prstGeom>
          <a:noFill/>
          <a:ln w="9525">
            <a:noFill/>
            <a:miter lim="800000"/>
            <a:headEnd/>
            <a:tailEnd/>
          </a:ln>
          <a:effectLst/>
        </p:spPr>
        <p:txBody>
          <a:bodyPr>
            <a:spAutoFit/>
          </a:bodyPr>
          <a:lstStyle/>
          <a:p>
            <a:pPr algn="ctr">
              <a:spcBef>
                <a:spcPct val="50000"/>
              </a:spcBef>
            </a:pPr>
            <a:r>
              <a:rPr lang="en-US" sz="2800"/>
              <a:t>VS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102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143000"/>
          </a:xfrm>
        </p:spPr>
        <p:txBody>
          <a:bodyPr/>
          <a:lstStyle/>
          <a:p>
            <a:r>
              <a:rPr lang="en-US"/>
              <a:t>Thinking at the Margin</a:t>
            </a:r>
          </a:p>
        </p:txBody>
      </p:sp>
      <p:sp>
        <p:nvSpPr>
          <p:cNvPr id="11267" name="Rectangle 3"/>
          <p:cNvSpPr>
            <a:spLocks noGrp="1" noChangeArrowheads="1"/>
          </p:cNvSpPr>
          <p:nvPr>
            <p:ph type="body" idx="1"/>
          </p:nvPr>
        </p:nvSpPr>
        <p:spPr>
          <a:xfrm>
            <a:off x="457200" y="838200"/>
            <a:ext cx="8229600" cy="5791200"/>
          </a:xfrm>
        </p:spPr>
        <p:txBody>
          <a:bodyPr/>
          <a:lstStyle/>
          <a:p>
            <a:pPr marL="0" indent="0">
              <a:lnSpc>
                <a:spcPct val="80000"/>
              </a:lnSpc>
              <a:buNone/>
            </a:pPr>
            <a:endParaRPr lang="en-US" altLang="en-US" sz="2100" dirty="0">
              <a:solidFill>
                <a:srgbClr val="009900"/>
              </a:solidFill>
            </a:endParaRPr>
          </a:p>
          <a:p>
            <a:pPr>
              <a:lnSpc>
                <a:spcPct val="80000"/>
              </a:lnSpc>
            </a:pPr>
            <a:r>
              <a:rPr lang="en-US" altLang="en-US" sz="2100" dirty="0"/>
              <a:t>Marginal = The Extra</a:t>
            </a:r>
          </a:p>
          <a:p>
            <a:pPr>
              <a:lnSpc>
                <a:spcPct val="80000"/>
              </a:lnSpc>
            </a:pPr>
            <a:r>
              <a:rPr lang="en-US" altLang="en-US" sz="2100" dirty="0"/>
              <a:t>Marginal changes are small, incremental adjustments to an existing plan of action.</a:t>
            </a:r>
          </a:p>
          <a:p>
            <a:pPr>
              <a:lnSpc>
                <a:spcPct val="80000"/>
              </a:lnSpc>
            </a:pPr>
            <a:r>
              <a:rPr lang="en-US" altLang="en-US" sz="2100" dirty="0"/>
              <a:t>Marginal </a:t>
            </a:r>
            <a:r>
              <a:rPr lang="en-US" altLang="en-US" sz="2100" dirty="0">
                <a:solidFill>
                  <a:srgbClr val="FF0000"/>
                </a:solidFill>
              </a:rPr>
              <a:t>Benefit</a:t>
            </a:r>
          </a:p>
          <a:p>
            <a:pPr lvl="1">
              <a:lnSpc>
                <a:spcPct val="80000"/>
              </a:lnSpc>
            </a:pPr>
            <a:r>
              <a:rPr lang="en-US" altLang="en-US" sz="2000" dirty="0"/>
              <a:t>The extra benefit of one more unit</a:t>
            </a:r>
          </a:p>
          <a:p>
            <a:pPr lvl="1">
              <a:lnSpc>
                <a:spcPct val="80000"/>
              </a:lnSpc>
            </a:pPr>
            <a:r>
              <a:rPr lang="en-US" altLang="en-US" sz="2000" dirty="0"/>
              <a:t>Benefit will correlate with the value that we place on the product</a:t>
            </a:r>
          </a:p>
          <a:p>
            <a:pPr lvl="2">
              <a:lnSpc>
                <a:spcPct val="80000"/>
              </a:lnSpc>
            </a:pPr>
            <a:r>
              <a:rPr lang="en-US" altLang="en-US" sz="1500" dirty="0"/>
              <a:t>Value = How much something is worth</a:t>
            </a:r>
          </a:p>
          <a:p>
            <a:pPr lvl="2">
              <a:lnSpc>
                <a:spcPct val="80000"/>
              </a:lnSpc>
            </a:pPr>
            <a:r>
              <a:rPr lang="en-US" altLang="en-US" sz="1500" dirty="0"/>
              <a:t>Paradox of Value</a:t>
            </a:r>
          </a:p>
          <a:p>
            <a:pPr lvl="3">
              <a:lnSpc>
                <a:spcPct val="80000"/>
              </a:lnSpc>
            </a:pPr>
            <a:r>
              <a:rPr lang="en-US" altLang="en-US" sz="1400" dirty="0"/>
              <a:t>The contradiction between the high value nonessentials and low value of essentials</a:t>
            </a:r>
          </a:p>
          <a:p>
            <a:pPr>
              <a:lnSpc>
                <a:spcPct val="80000"/>
              </a:lnSpc>
            </a:pPr>
            <a:r>
              <a:rPr lang="en-US" altLang="en-US" sz="2100" dirty="0"/>
              <a:t>Marginal </a:t>
            </a:r>
            <a:r>
              <a:rPr lang="en-US" altLang="en-US" sz="2100" dirty="0">
                <a:solidFill>
                  <a:srgbClr val="FF0000"/>
                </a:solidFill>
              </a:rPr>
              <a:t>Cost</a:t>
            </a:r>
          </a:p>
          <a:p>
            <a:pPr lvl="1">
              <a:lnSpc>
                <a:spcPct val="80000"/>
              </a:lnSpc>
            </a:pPr>
            <a:r>
              <a:rPr lang="en-US" altLang="en-US" sz="2000" dirty="0"/>
              <a:t>The extra cost of one more unit</a:t>
            </a:r>
          </a:p>
          <a:p>
            <a:pPr>
              <a:lnSpc>
                <a:spcPct val="80000"/>
              </a:lnSpc>
            </a:pPr>
            <a:r>
              <a:rPr lang="en-US" altLang="en-US" sz="2100" dirty="0"/>
              <a:t>The decision to choose one alternative over another occurs when that alternative’s marginal benefits exceed its marginal costs!</a:t>
            </a:r>
          </a:p>
          <a:p>
            <a:pPr lvl="1">
              <a:lnSpc>
                <a:spcPct val="80000"/>
              </a:lnSpc>
            </a:pPr>
            <a:r>
              <a:rPr lang="en-US" altLang="en-US" sz="1900" dirty="0"/>
              <a:t>Individuals have an </a:t>
            </a:r>
            <a:r>
              <a:rPr lang="en-US" altLang="en-US" sz="1900" b="1" u="sng" dirty="0"/>
              <a:t>INCENTIVE</a:t>
            </a:r>
            <a:r>
              <a:rPr lang="en-US" altLang="en-US" sz="1900" dirty="0"/>
              <a:t> to gain from a transaction.</a:t>
            </a:r>
          </a:p>
          <a:p>
            <a:pPr lvl="2">
              <a:lnSpc>
                <a:spcPct val="80000"/>
              </a:lnSpc>
            </a:pPr>
            <a:r>
              <a:rPr lang="en-US" sz="1800" dirty="0"/>
              <a:t>Hope of reward or fear of punishment that encourages people to behave in a certain way.</a:t>
            </a:r>
            <a:endParaRPr lang="en-US" altLang="en-US" sz="1800" dirty="0"/>
          </a:p>
          <a:p>
            <a:pPr>
              <a:lnSpc>
                <a:spcPct val="80000"/>
              </a:lnSpc>
            </a:pPr>
            <a:endParaRPr lang="en-US" sz="2100" dirty="0">
              <a:solidFill>
                <a:srgbClr val="00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2834</TotalTime>
  <Words>1556</Words>
  <Application>Microsoft Office PowerPoint</Application>
  <PresentationFormat>On-screen Show (4:3)</PresentationFormat>
  <Paragraphs>251</Paragraphs>
  <Slides>28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28</vt:i4>
      </vt:variant>
    </vt:vector>
  </HeadingPairs>
  <TitlesOfParts>
    <vt:vector size="33" baseType="lpstr">
      <vt:lpstr>Arial</vt:lpstr>
      <vt:lpstr>Times New Roman</vt:lpstr>
      <vt:lpstr>Default Design</vt:lpstr>
      <vt:lpstr>iRespondQuestionMaster</vt:lpstr>
      <vt:lpstr>iRespondGraphMaster</vt:lpstr>
      <vt:lpstr>Introduction to Economics</vt:lpstr>
      <vt:lpstr>Essential Questions</vt:lpstr>
      <vt:lpstr>Needs VS Wants</vt:lpstr>
      <vt:lpstr>Needs VS Wants</vt:lpstr>
      <vt:lpstr>Factors of Production (FOP)</vt:lpstr>
      <vt:lpstr>Factors of Production (FOP)</vt:lpstr>
      <vt:lpstr>Scarcity</vt:lpstr>
      <vt:lpstr>Tradeoffs and Opportunity Cost</vt:lpstr>
      <vt:lpstr>Thinking at the Margin</vt:lpstr>
      <vt:lpstr>Production Possibilities Frontier</vt:lpstr>
      <vt:lpstr>PowerPoint Presentation</vt:lpstr>
      <vt:lpstr>Shifts in PPFs/PPCs</vt:lpstr>
      <vt:lpstr>PowerPoint Presentation</vt:lpstr>
      <vt:lpstr>More Choices: 3 Basic Economic Questions</vt:lpstr>
      <vt:lpstr>Even More Choices: Goals for a Society</vt:lpstr>
      <vt:lpstr>Types of Economies</vt:lpstr>
      <vt:lpstr>Our Version of the Mixed Economy: The Free Enterprise System</vt:lpstr>
      <vt:lpstr>Free Enterprise System cont.</vt:lpstr>
      <vt:lpstr>Free Enterprise System cont.</vt:lpstr>
      <vt:lpstr>How does investment affect productivity and economic growth?</vt:lpstr>
      <vt:lpstr>Capital Investment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Cobb County School District</dc:creator>
  <cp:lastModifiedBy>William Hobbs-Jr.</cp:lastModifiedBy>
  <cp:revision>36</cp:revision>
  <dcterms:created xsi:type="dcterms:W3CDTF">2008-07-28T17:56:42Z</dcterms:created>
  <dcterms:modified xsi:type="dcterms:W3CDTF">2015-08-06T18:32:30Z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